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76" r:id="rId2"/>
    <p:sldId id="407" r:id="rId3"/>
    <p:sldId id="259" r:id="rId4"/>
    <p:sldId id="260" r:id="rId5"/>
    <p:sldId id="257" r:id="rId6"/>
    <p:sldId id="256" r:id="rId7"/>
    <p:sldId id="261" r:id="rId8"/>
    <p:sldId id="258" r:id="rId9"/>
    <p:sldId id="262" r:id="rId10"/>
    <p:sldId id="265" r:id="rId11"/>
    <p:sldId id="266" r:id="rId12"/>
    <p:sldId id="264" r:id="rId13"/>
    <p:sldId id="263" r:id="rId14"/>
    <p:sldId id="267" r:id="rId15"/>
    <p:sldId id="409" r:id="rId16"/>
    <p:sldId id="410" r:id="rId17"/>
    <p:sldId id="411" r:id="rId18"/>
    <p:sldId id="412" r:id="rId19"/>
    <p:sldId id="413" r:id="rId20"/>
    <p:sldId id="408" r:id="rId21"/>
    <p:sldId id="268" r:id="rId22"/>
    <p:sldId id="290" r:id="rId23"/>
    <p:sldId id="291" r:id="rId24"/>
    <p:sldId id="292" r:id="rId25"/>
    <p:sldId id="293" r:id="rId26"/>
    <p:sldId id="295" r:id="rId27"/>
    <p:sldId id="283" r:id="rId28"/>
    <p:sldId id="325" r:id="rId29"/>
    <p:sldId id="269" r:id="rId30"/>
    <p:sldId id="414" r:id="rId31"/>
    <p:sldId id="415" r:id="rId32"/>
    <p:sldId id="271" r:id="rId33"/>
    <p:sldId id="311" r:id="rId34"/>
    <p:sldId id="327" r:id="rId35"/>
    <p:sldId id="328" r:id="rId36"/>
    <p:sldId id="416" r:id="rId37"/>
    <p:sldId id="319" r:id="rId38"/>
    <p:sldId id="322" r:id="rId39"/>
    <p:sldId id="324" r:id="rId40"/>
    <p:sldId id="270" r:id="rId41"/>
    <p:sldId id="272" r:id="rId42"/>
    <p:sldId id="273" r:id="rId43"/>
    <p:sldId id="274" r:id="rId44"/>
    <p:sldId id="275" r:id="rId45"/>
    <p:sldId id="277" r:id="rId46"/>
    <p:sldId id="276" r:id="rId47"/>
    <p:sldId id="279" r:id="rId48"/>
    <p:sldId id="278" r:id="rId49"/>
    <p:sldId id="280" r:id="rId50"/>
    <p:sldId id="281" r:id="rId51"/>
    <p:sldId id="282" r:id="rId52"/>
    <p:sldId id="284" r:id="rId53"/>
    <p:sldId id="285" r:id="rId54"/>
    <p:sldId id="287" r:id="rId55"/>
    <p:sldId id="28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31" autoAdjust="0"/>
    <p:restoredTop sz="94660"/>
  </p:normalViewPr>
  <p:slideViewPr>
    <p:cSldViewPr snapToGrid="0">
      <p:cViewPr varScale="1">
        <p:scale>
          <a:sx n="82" d="100"/>
          <a:sy n="82" d="100"/>
        </p:scale>
        <p:origin x="75" y="4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C4409-E453-4FE2-832F-BCAEA3A3FF1C}"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AA3057-377A-4B8B-9970-19EDB2C307BC}" type="slidenum">
              <a:rPr lang="en-US" smtClean="0"/>
              <a:t>‹#›</a:t>
            </a:fld>
            <a:endParaRPr lang="en-US"/>
          </a:p>
        </p:txBody>
      </p:sp>
    </p:spTree>
    <p:extLst>
      <p:ext uri="{BB962C8B-B14F-4D97-AF65-F5344CB8AC3E}">
        <p14:creationId xmlns:p14="http://schemas.microsoft.com/office/powerpoint/2010/main" val="2272926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2</a:t>
            </a:fld>
            <a:endParaRPr lang="en-US" noProof="0" dirty="0"/>
          </a:p>
        </p:txBody>
      </p:sp>
    </p:spTree>
    <p:extLst>
      <p:ext uri="{BB962C8B-B14F-4D97-AF65-F5344CB8AC3E}">
        <p14:creationId xmlns:p14="http://schemas.microsoft.com/office/powerpoint/2010/main" val="2060055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99f6463c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1199f6463c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735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440D7-812B-32A3-62AB-D7DDE30F20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82AA08-92AD-932F-3F19-2FBFD49F8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867580-C364-DC9A-6D7D-00807A184013}"/>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5" name="Footer Placeholder 4">
            <a:extLst>
              <a:ext uri="{FF2B5EF4-FFF2-40B4-BE49-F238E27FC236}">
                <a16:creationId xmlns:a16="http://schemas.microsoft.com/office/drawing/2014/main" id="{049D5EC5-DAF5-696F-8F0D-F8C9EF584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1EE81-E539-0235-8677-D6EA3258C4AF}"/>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2130627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6DE8-5272-4B10-FF17-4A34BC7D77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36CB86-143C-1B35-BA02-9588712360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7B8311-2EF0-FB98-F9BD-F1433316FC93}"/>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5" name="Footer Placeholder 4">
            <a:extLst>
              <a:ext uri="{FF2B5EF4-FFF2-40B4-BE49-F238E27FC236}">
                <a16:creationId xmlns:a16="http://schemas.microsoft.com/office/drawing/2014/main" id="{63378134-243F-2A64-ABA2-C62CF4B0F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3C126-7CBD-A21D-2108-874175C77D7E}"/>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62157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367F98-02B2-5157-4DD5-14AA6F4DAA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9ED848-2222-A765-E6E8-88A3D2BDA2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28854-E455-C941-5AA0-7B7D5487AE69}"/>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5" name="Footer Placeholder 4">
            <a:extLst>
              <a:ext uri="{FF2B5EF4-FFF2-40B4-BE49-F238E27FC236}">
                <a16:creationId xmlns:a16="http://schemas.microsoft.com/office/drawing/2014/main" id="{E4AD48DB-AD9A-5105-C698-C99C16E35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64820-F0A3-1DFF-E982-7A2C0C4D70B5}"/>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2347854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2"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3"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182" indent="0" algn="ctr">
              <a:buNone/>
              <a:defRPr sz="2400"/>
            </a:lvl2pPr>
            <a:lvl3pPr marL="914363" indent="0" algn="ctr">
              <a:buNone/>
              <a:defRPr sz="2400"/>
            </a:lvl3pPr>
            <a:lvl4pPr marL="1371545" indent="0" algn="ctr">
              <a:buNone/>
              <a:defRPr sz="2000"/>
            </a:lvl4pPr>
            <a:lvl5pPr marL="1828727" indent="0" algn="ctr">
              <a:buNone/>
              <a:defRPr sz="2000"/>
            </a:lvl5pPr>
            <a:lvl6pPr marL="2285909" indent="0" algn="ctr">
              <a:buNone/>
              <a:defRPr sz="2000"/>
            </a:lvl6pPr>
            <a:lvl7pPr marL="2743090" indent="0" algn="ctr">
              <a:buNone/>
              <a:defRPr sz="2000"/>
            </a:lvl7pPr>
            <a:lvl8pPr marL="3200272" indent="0" algn="ctr">
              <a:buNone/>
              <a:defRPr sz="2000"/>
            </a:lvl8pPr>
            <a:lvl9pPr marL="3657454"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4"/>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5" y="3373515"/>
            <a:ext cx="4323426" cy="1008926"/>
          </a:xfrm>
        </p:spPr>
        <p:txBody>
          <a:bodyPr lIns="91440" rIns="91440">
            <a:noAutofit/>
          </a:bodyPr>
          <a:lstStyle>
            <a:lvl1pPr marL="0" indent="0">
              <a:buNone/>
              <a:defRPr sz="6000" b="1">
                <a:solidFill>
                  <a:schemeClr val="tx2"/>
                </a:solidFill>
              </a:defRPr>
            </a:lvl1pPr>
            <a:lvl2pPr marL="201160" indent="0">
              <a:buNone/>
              <a:defRPr/>
            </a:lvl2pPr>
            <a:lvl3pPr marL="384033" indent="0">
              <a:buNone/>
              <a:defRPr/>
            </a:lvl3pPr>
            <a:lvl4pPr marL="566906" indent="0">
              <a:buNone/>
              <a:defRPr/>
            </a:lvl4pPr>
            <a:lvl5pPr marL="74977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22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7057-23C1-1DE9-98E2-DB73A1C268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E34DF-B83C-230E-AFA6-94ED70F621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68A1D-54CA-6D43-DFAC-25807752F140}"/>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5" name="Footer Placeholder 4">
            <a:extLst>
              <a:ext uri="{FF2B5EF4-FFF2-40B4-BE49-F238E27FC236}">
                <a16:creationId xmlns:a16="http://schemas.microsoft.com/office/drawing/2014/main" id="{C5322D9E-5D39-9073-C4EF-D20E64D42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B5F13-9105-22A9-447B-8E129CAA84FD}"/>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2997803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B596-9C62-5B20-0D2B-A8376E3DA0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0801E0-141F-1935-E216-516E7409E6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2AF457-5A34-F0F9-E663-C9552519D09F}"/>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5" name="Footer Placeholder 4">
            <a:extLst>
              <a:ext uri="{FF2B5EF4-FFF2-40B4-BE49-F238E27FC236}">
                <a16:creationId xmlns:a16="http://schemas.microsoft.com/office/drawing/2014/main" id="{3BAE4D50-1705-D323-9BC7-B575CA560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B9486-2D34-ADDF-C3F1-3E7F9CF3486C}"/>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56640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CA670-6D84-000B-AFD0-E9A1284B9D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C2BB7C-B97D-3B23-E2DA-A762BC4CD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13AB1-F75F-862E-ECA2-70FF78015B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91B08A-FB0D-9D89-7D19-4D89044B10BF}"/>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6" name="Footer Placeholder 5">
            <a:extLst>
              <a:ext uri="{FF2B5EF4-FFF2-40B4-BE49-F238E27FC236}">
                <a16:creationId xmlns:a16="http://schemas.microsoft.com/office/drawing/2014/main" id="{308C1949-0643-80EA-FAFD-4990C31D57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23862D-D788-502C-6D58-19EA834417AC}"/>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2153749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0D47-581D-C46C-EB36-7589B2CDCA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4F3A3A-09B1-BBE8-6219-236A90A71A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B5B0B5-EA93-F15A-7924-AE5E4E17AC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7C095A-B959-FBAE-79EC-9504348770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E472FF-8B59-CC33-3F64-98D63C952E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6A21FD-3A0D-10F0-3925-3B9EF37BA99A}"/>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8" name="Footer Placeholder 7">
            <a:extLst>
              <a:ext uri="{FF2B5EF4-FFF2-40B4-BE49-F238E27FC236}">
                <a16:creationId xmlns:a16="http://schemas.microsoft.com/office/drawing/2014/main" id="{CEA58F94-D9E0-0861-995B-890E758B90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6BF385-1B61-E4C9-2388-CCF4A03637FD}"/>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2440638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BE46-6E82-868A-A0D4-BD3318154D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A1B300-4447-CBC7-34C2-F0F2DB18568E}"/>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4" name="Footer Placeholder 3">
            <a:extLst>
              <a:ext uri="{FF2B5EF4-FFF2-40B4-BE49-F238E27FC236}">
                <a16:creationId xmlns:a16="http://schemas.microsoft.com/office/drawing/2014/main" id="{45CC752A-C353-B783-BFCE-DB11AB06B7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DDAB3-DC25-8B61-FEF9-2EA3176E4B04}"/>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4044405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177DBF-8138-993B-85C4-35A0588F26E2}"/>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3" name="Footer Placeholder 2">
            <a:extLst>
              <a:ext uri="{FF2B5EF4-FFF2-40B4-BE49-F238E27FC236}">
                <a16:creationId xmlns:a16="http://schemas.microsoft.com/office/drawing/2014/main" id="{EA74DBBA-74E1-B97B-0041-EFEDDDC1A5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A2C0B5-7F5F-BB4D-CF6E-D22E2F7B73CD}"/>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458635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6A96-20D0-6AEF-AB71-C374908B58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3D60D0-FFBE-208E-74B9-347A6BEE88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8ECF6D-5DCC-CF40-7E84-01A864B3D6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8F737-C79F-22E7-3362-FF00EB501B07}"/>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6" name="Footer Placeholder 5">
            <a:extLst>
              <a:ext uri="{FF2B5EF4-FFF2-40B4-BE49-F238E27FC236}">
                <a16:creationId xmlns:a16="http://schemas.microsoft.com/office/drawing/2014/main" id="{77EBFA4B-AAD6-A7BB-426C-31049FDFDF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E6D79-BD56-DD49-7B63-169BB21444B5}"/>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3025228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44E0-3576-7922-D82C-51CE430FB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C62099-D397-F2C6-30CA-5B131E5336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9C2671-EF69-3307-90F5-F790F28BF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0E2C4-F5B3-CDBD-358A-86A7B48C1C8E}"/>
              </a:ext>
            </a:extLst>
          </p:cNvPr>
          <p:cNvSpPr>
            <a:spLocks noGrp="1"/>
          </p:cNvSpPr>
          <p:nvPr>
            <p:ph type="dt" sz="half" idx="10"/>
          </p:nvPr>
        </p:nvSpPr>
        <p:spPr/>
        <p:txBody>
          <a:bodyPr/>
          <a:lstStyle/>
          <a:p>
            <a:fld id="{66EBCA22-D6A6-4A3E-9A8A-9925DA3B942B}" type="datetimeFigureOut">
              <a:rPr lang="en-US" smtClean="0"/>
              <a:t>8/22/2024</a:t>
            </a:fld>
            <a:endParaRPr lang="en-US"/>
          </a:p>
        </p:txBody>
      </p:sp>
      <p:sp>
        <p:nvSpPr>
          <p:cNvPr id="6" name="Footer Placeholder 5">
            <a:extLst>
              <a:ext uri="{FF2B5EF4-FFF2-40B4-BE49-F238E27FC236}">
                <a16:creationId xmlns:a16="http://schemas.microsoft.com/office/drawing/2014/main" id="{78E65DE8-3E16-A296-4A70-82EC8C6EE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7A721-A5BC-5BB4-D213-71C9F5465D2D}"/>
              </a:ext>
            </a:extLst>
          </p:cNvPr>
          <p:cNvSpPr>
            <a:spLocks noGrp="1"/>
          </p:cNvSpPr>
          <p:nvPr>
            <p:ph type="sldNum" sz="quarter" idx="12"/>
          </p:nvPr>
        </p:nvSpPr>
        <p:spPr/>
        <p:txBody>
          <a:bodyPr/>
          <a:lstStyle/>
          <a:p>
            <a:fld id="{11C2F005-8D74-4E6C-AAB7-9F45927BFD82}" type="slidenum">
              <a:rPr lang="en-US" smtClean="0"/>
              <a:t>‹#›</a:t>
            </a:fld>
            <a:endParaRPr lang="en-US"/>
          </a:p>
        </p:txBody>
      </p:sp>
    </p:spTree>
    <p:extLst>
      <p:ext uri="{BB962C8B-B14F-4D97-AF65-F5344CB8AC3E}">
        <p14:creationId xmlns:p14="http://schemas.microsoft.com/office/powerpoint/2010/main" val="317510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898B71-CCD2-1A1E-59FC-7D0DBC65CF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BD6E41-E964-7064-E378-C297DA80C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92A52-BE9D-F995-BD18-57E13DF399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EBCA22-D6A6-4A3E-9A8A-9925DA3B942B}" type="datetimeFigureOut">
              <a:rPr lang="en-US" smtClean="0"/>
              <a:t>8/22/2024</a:t>
            </a:fld>
            <a:endParaRPr lang="en-US"/>
          </a:p>
        </p:txBody>
      </p:sp>
      <p:sp>
        <p:nvSpPr>
          <p:cNvPr id="5" name="Footer Placeholder 4">
            <a:extLst>
              <a:ext uri="{FF2B5EF4-FFF2-40B4-BE49-F238E27FC236}">
                <a16:creationId xmlns:a16="http://schemas.microsoft.com/office/drawing/2014/main" id="{0079B44B-CAE7-4C5D-030C-26A04AA30B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D429DD-9628-AE96-B213-2F0F752D72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C2F005-8D74-4E6C-AAB7-9F45927BFD82}" type="slidenum">
              <a:rPr lang="en-US" smtClean="0"/>
              <a:t>‹#›</a:t>
            </a:fld>
            <a:endParaRPr lang="en-US"/>
          </a:p>
        </p:txBody>
      </p:sp>
    </p:spTree>
    <p:extLst>
      <p:ext uri="{BB962C8B-B14F-4D97-AF65-F5344CB8AC3E}">
        <p14:creationId xmlns:p14="http://schemas.microsoft.com/office/powerpoint/2010/main" val="3757240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henry-jiang-us/"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ibm.com/topics/cyber-attack" TargetMode="External"/><Relationship Id="rId2" Type="http://schemas.openxmlformats.org/officeDocument/2006/relationships/hyperlink" Target="https://www.ibm.com/topics/data-management" TargetMode="External"/><Relationship Id="rId1" Type="http://schemas.openxmlformats.org/officeDocument/2006/relationships/slideLayout" Target="../slideLayouts/slideLayout2.xml"/><Relationship Id="rId5" Type="http://schemas.openxmlformats.org/officeDocument/2006/relationships/hyperlink" Target="https://www.ibm.com/topics/data-privacy" TargetMode="External"/><Relationship Id="rId4" Type="http://schemas.openxmlformats.org/officeDocument/2006/relationships/hyperlink" Target="https://www.ibm.com/topics/data-securit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ibm.com/topics/prompt-injection" TargetMode="External"/><Relationship Id="rId7" Type="http://schemas.openxmlformats.org/officeDocument/2006/relationships/hyperlink" Target="https://www.ibm.com/topics/chatbots" TargetMode="External"/><Relationship Id="rId2" Type="http://schemas.openxmlformats.org/officeDocument/2006/relationships/hyperlink" Target="https://www.ibm.com/topics/threat-actor" TargetMode="External"/><Relationship Id="rId1" Type="http://schemas.openxmlformats.org/officeDocument/2006/relationships/slideLayout" Target="../slideLayouts/slideLayout2.xml"/><Relationship Id="rId6" Type="http://schemas.openxmlformats.org/officeDocument/2006/relationships/hyperlink" Target="https://www.ibm.com/topics/generative-ai" TargetMode="External"/><Relationship Id="rId5" Type="http://schemas.openxmlformats.org/officeDocument/2006/relationships/hyperlink" Target="https://www.ibm.com/topics/cyber-hacking" TargetMode="External"/><Relationship Id="rId4" Type="http://schemas.openxmlformats.org/officeDocument/2006/relationships/hyperlink" Target="https://www.ibm.com/topics/large-language-model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ibm.com/topics/model-drift" TargetMode="External"/><Relationship Id="rId2" Type="http://schemas.openxmlformats.org/officeDocument/2006/relationships/hyperlink" Target="https://www.ibm.com/topics/machine-learning" TargetMode="External"/><Relationship Id="rId1" Type="http://schemas.openxmlformats.org/officeDocument/2006/relationships/slideLayout" Target="../slideLayouts/slideLayout2.xml"/><Relationship Id="rId6" Type="http://schemas.openxmlformats.org/officeDocument/2006/relationships/hyperlink" Target="https://www.mckinsey.com/capabilities/quantumblack/our-insights/the-state-of-ai" TargetMode="External"/><Relationship Id="rId5" Type="http://schemas.openxmlformats.org/officeDocument/2006/relationships/hyperlink" Target="https://www.ibm.com/think/topics/cyberthreats-types" TargetMode="External"/><Relationship Id="rId4" Type="http://schemas.openxmlformats.org/officeDocument/2006/relationships/hyperlink" Target="https://www.ibm.com/topics/attack-surface"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www.ibm.com/topics/explainable-ai"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ur-lex.europa.eu/legal-content/EN/TXT/?uri=CELEX%3A32024R1689" TargetMode="External"/><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irc.nist.gov/AI_RMF_Knowledge_Base/AI_RMF/Core_And_Profiles/5-sec-core#tab:govlongtblr" TargetMode="External"/><Relationship Id="rId2" Type="http://schemas.openxmlformats.org/officeDocument/2006/relationships/hyperlink" Target="https://airc.nist.gov/AI_RMF_Knowledge_Base/AI_RMF"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6621688" y="723440"/>
            <a:ext cx="4762286" cy="2579052"/>
          </a:xfrm>
        </p:spPr>
        <p:txBody>
          <a:bodyPr anchor="t">
            <a:noAutofit/>
          </a:bodyPr>
          <a:lstStyle/>
          <a:p>
            <a:endParaRPr lang="en-US" sz="2333" dirty="0">
              <a:solidFill>
                <a:schemeClr val="bg1"/>
              </a:solidFill>
            </a:endParaRP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5204298" y="4200372"/>
            <a:ext cx="6099631" cy="1675266"/>
          </a:xfrm>
        </p:spPr>
        <p:txBody>
          <a:bodyPr>
            <a:normAutofit fontScale="92500" lnSpcReduction="20000"/>
          </a:bodyPr>
          <a:lstStyle/>
          <a:p>
            <a:r>
              <a:rPr lang="en-US" sz="2800" dirty="0">
                <a:solidFill>
                  <a:schemeClr val="bg1"/>
                </a:solidFill>
              </a:rPr>
              <a:t>Presentation by: </a:t>
            </a:r>
          </a:p>
          <a:p>
            <a:r>
              <a:rPr lang="en-US" sz="3200" b="1" cap="none" dirty="0">
                <a:solidFill>
                  <a:schemeClr val="bg1"/>
                </a:solidFill>
              </a:rPr>
              <a:t>Stylianos Karagiannis</a:t>
            </a:r>
          </a:p>
          <a:p>
            <a:endParaRPr lang="en-US" sz="3200" b="1" cap="none" dirty="0">
              <a:solidFill>
                <a:schemeClr val="bg1"/>
              </a:solidFill>
            </a:endParaRPr>
          </a:p>
          <a:p>
            <a:r>
              <a:rPr lang="en-US" sz="2800" cap="none" dirty="0" err="1">
                <a:solidFill>
                  <a:schemeClr val="bg1"/>
                </a:solidFill>
              </a:rPr>
              <a:t>PostDoc</a:t>
            </a:r>
            <a:r>
              <a:rPr lang="en-US" sz="2800" cap="none" dirty="0">
                <a:solidFill>
                  <a:schemeClr val="bg1"/>
                </a:solidFill>
              </a:rPr>
              <a:t> @ Ionian University, </a:t>
            </a:r>
            <a:r>
              <a:rPr lang="en-US" sz="2800" cap="none" dirty="0" err="1">
                <a:solidFill>
                  <a:schemeClr val="bg1"/>
                </a:solidFill>
              </a:rPr>
              <a:t>Researcher@PDMFC</a:t>
            </a:r>
            <a:r>
              <a:rPr lang="en-US" sz="2800" cap="none" dirty="0">
                <a:solidFill>
                  <a:schemeClr val="bg1"/>
                </a:solidFill>
              </a:rPr>
              <a:t>, Portugal</a:t>
            </a:r>
          </a:p>
          <a:p>
            <a:endParaRPr lang="en-US" sz="2800" cap="none" dirty="0">
              <a:solidFill>
                <a:schemeClr val="bg1"/>
              </a:solidFill>
            </a:endParaRPr>
          </a:p>
        </p:txBody>
      </p:sp>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5204297" y="2586678"/>
            <a:ext cx="6196217" cy="1008926"/>
          </a:xfrm>
        </p:spPr>
        <p:txBody>
          <a:bodyPr/>
          <a:lstStyle/>
          <a:p>
            <a:r>
              <a:rPr lang="en-GB" sz="4000" dirty="0">
                <a:solidFill>
                  <a:schemeClr val="bg1"/>
                </a:solidFill>
              </a:rPr>
              <a:t>Risk Management and Risk Assessment</a:t>
            </a:r>
            <a:endParaRPr lang="en-US" sz="4000" dirty="0">
              <a:solidFill>
                <a:schemeClr val="bg1"/>
              </a:solidFill>
            </a:endParaRPr>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59"/>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grpSp>
        <p:nvGrpSpPr>
          <p:cNvPr id="2" name="Group 1">
            <a:extLst>
              <a:ext uri="{FF2B5EF4-FFF2-40B4-BE49-F238E27FC236}">
                <a16:creationId xmlns:a16="http://schemas.microsoft.com/office/drawing/2014/main" id="{ABF25152-ECFC-F87E-6A60-9E7B0D98374B}"/>
              </a:ext>
            </a:extLst>
          </p:cNvPr>
          <p:cNvGrpSpPr/>
          <p:nvPr/>
        </p:nvGrpSpPr>
        <p:grpSpPr>
          <a:xfrm>
            <a:off x="9144001" y="6328784"/>
            <a:ext cx="2159928" cy="401298"/>
            <a:chOff x="5179092" y="5483822"/>
            <a:chExt cx="3294001" cy="612000"/>
          </a:xfrm>
        </p:grpSpPr>
        <p:pic>
          <p:nvPicPr>
            <p:cNvPr id="3" name="Picture 2">
              <a:extLst>
                <a:ext uri="{FF2B5EF4-FFF2-40B4-BE49-F238E27FC236}">
                  <a16:creationId xmlns:a16="http://schemas.microsoft.com/office/drawing/2014/main" id="{56048E62-9FDC-6A86-C84F-4D7DFCAA1823}"/>
                </a:ext>
              </a:extLst>
            </p:cNvPr>
            <p:cNvPicPr>
              <a:picLocks noChangeAspect="1"/>
            </p:cNvPicPr>
            <p:nvPr/>
          </p:nvPicPr>
          <p:blipFill>
            <a:blip r:embed="rId3"/>
            <a:stretch>
              <a:fillRect/>
            </a:stretch>
          </p:blipFill>
          <p:spPr>
            <a:xfrm>
              <a:off x="5179092" y="5483822"/>
              <a:ext cx="1530000" cy="612000"/>
            </a:xfrm>
            <a:prstGeom prst="rect">
              <a:avLst/>
            </a:prstGeom>
          </p:spPr>
        </p:pic>
        <p:pic>
          <p:nvPicPr>
            <p:cNvPr id="4" name="Picture 3">
              <a:extLst>
                <a:ext uri="{FF2B5EF4-FFF2-40B4-BE49-F238E27FC236}">
                  <a16:creationId xmlns:a16="http://schemas.microsoft.com/office/drawing/2014/main" id="{B4A6FF37-150C-0183-163E-54E5A9398FBB}"/>
                </a:ext>
              </a:extLst>
            </p:cNvPr>
            <p:cNvPicPr>
              <a:picLocks noChangeAspect="1"/>
            </p:cNvPicPr>
            <p:nvPr/>
          </p:nvPicPr>
          <p:blipFill>
            <a:blip r:embed="rId4"/>
            <a:stretch>
              <a:fillRect/>
            </a:stretch>
          </p:blipFill>
          <p:spPr>
            <a:xfrm>
              <a:off x="6709092" y="5483822"/>
              <a:ext cx="1764001" cy="612000"/>
            </a:xfrm>
            <a:prstGeom prst="rect">
              <a:avLst/>
            </a:prstGeom>
          </p:spPr>
        </p:pic>
      </p:grpSp>
      <p:sp>
        <p:nvSpPr>
          <p:cNvPr id="5" name="Subtitle 95">
            <a:extLst>
              <a:ext uri="{FF2B5EF4-FFF2-40B4-BE49-F238E27FC236}">
                <a16:creationId xmlns:a16="http://schemas.microsoft.com/office/drawing/2014/main" id="{DE56C90F-79B5-A661-A42D-0D78552B3852}"/>
              </a:ext>
            </a:extLst>
          </p:cNvPr>
          <p:cNvSpPr txBox="1">
            <a:spLocks/>
          </p:cNvSpPr>
          <p:nvPr/>
        </p:nvSpPr>
        <p:spPr>
          <a:xfrm>
            <a:off x="6621687" y="3555509"/>
            <a:ext cx="4762286" cy="1008925"/>
          </a:xfrm>
          <a:prstGeom prst="rect">
            <a:avLst/>
          </a:prstGeom>
        </p:spPr>
        <p:txBody>
          <a:bodyPr vert="horz" lIns="76200" tIns="38100" rIns="76200" bIns="38100" rtlCol="0">
            <a:normAutofit/>
          </a:bodyPr>
          <a:lstStyle>
            <a:lvl1pPr marL="0" indent="0" algn="l" defTabSz="1097280" rtl="0" eaLnBrk="1" latinLnBrk="0" hangingPunct="1">
              <a:lnSpc>
                <a:spcPct val="90000"/>
              </a:lnSpc>
              <a:spcBef>
                <a:spcPts val="0"/>
              </a:spcBef>
              <a:spcAft>
                <a:spcPts val="0"/>
              </a:spcAft>
              <a:buFont typeface="Arial" panose="020B0604020202020204" pitchFamily="34" charset="0"/>
              <a:buNone/>
              <a:defRPr sz="1920" kern="1200" cap="all" spc="120" baseline="0">
                <a:solidFill>
                  <a:schemeClr val="tx1"/>
                </a:solidFill>
                <a:latin typeface="+mn-lt"/>
                <a:ea typeface="+mn-ea"/>
                <a:cs typeface="+mn-cs"/>
              </a:defRPr>
            </a:lvl1pPr>
            <a:lvl2pPr marL="548640" indent="0" algn="ctr" defTabSz="1097280" rtl="0" eaLnBrk="1" latinLnBrk="0" hangingPunct="1">
              <a:lnSpc>
                <a:spcPct val="90000"/>
              </a:lnSpc>
              <a:spcBef>
                <a:spcPts val="600"/>
              </a:spcBef>
              <a:buFont typeface="Arial" panose="020B0604020202020204" pitchFamily="34" charset="0"/>
              <a:buNone/>
              <a:defRPr sz="2880" kern="1200">
                <a:solidFill>
                  <a:schemeClr val="bg1"/>
                </a:solidFill>
                <a:latin typeface="+mn-lt"/>
                <a:ea typeface="+mn-ea"/>
                <a:cs typeface="+mn-cs"/>
              </a:defRPr>
            </a:lvl2pPr>
            <a:lvl3pPr marL="1097280" indent="0" algn="ctr" defTabSz="1097280" rtl="0" eaLnBrk="1" latinLnBrk="0" hangingPunct="1">
              <a:lnSpc>
                <a:spcPct val="90000"/>
              </a:lnSpc>
              <a:spcBef>
                <a:spcPts val="600"/>
              </a:spcBef>
              <a:buFont typeface="Arial" panose="020B0604020202020204" pitchFamily="34" charset="0"/>
              <a:buNone/>
              <a:defRPr sz="2880" kern="1200">
                <a:solidFill>
                  <a:schemeClr val="bg1"/>
                </a:solidFill>
                <a:latin typeface="+mn-lt"/>
                <a:ea typeface="+mn-ea"/>
                <a:cs typeface="+mn-cs"/>
              </a:defRPr>
            </a:lvl3pPr>
            <a:lvl4pPr marL="1645920" indent="0" algn="ctr" defTabSz="1097280" rtl="0" eaLnBrk="1" latinLnBrk="0" hangingPunct="1">
              <a:lnSpc>
                <a:spcPct val="90000"/>
              </a:lnSpc>
              <a:spcBef>
                <a:spcPts val="600"/>
              </a:spcBef>
              <a:buFont typeface="Arial" panose="020B0604020202020204" pitchFamily="34" charset="0"/>
              <a:buNone/>
              <a:defRPr sz="2400" kern="1200">
                <a:solidFill>
                  <a:schemeClr val="bg1"/>
                </a:solidFill>
                <a:latin typeface="+mn-lt"/>
                <a:ea typeface="+mn-ea"/>
                <a:cs typeface="+mn-cs"/>
              </a:defRPr>
            </a:lvl4pPr>
            <a:lvl5pPr marL="2194560" indent="0" algn="ctr" defTabSz="1097280" rtl="0" eaLnBrk="1" latinLnBrk="0" hangingPunct="1">
              <a:lnSpc>
                <a:spcPct val="90000"/>
              </a:lnSpc>
              <a:spcBef>
                <a:spcPts val="600"/>
              </a:spcBef>
              <a:buFont typeface="Arial" panose="020B0604020202020204" pitchFamily="34" charset="0"/>
              <a:buNone/>
              <a:defRPr sz="2400" kern="1200">
                <a:solidFill>
                  <a:schemeClr val="bg1"/>
                </a:solidFill>
                <a:latin typeface="+mn-lt"/>
                <a:ea typeface="+mn-ea"/>
                <a:cs typeface="+mn-cs"/>
              </a:defRPr>
            </a:lvl5pPr>
            <a:lvl6pPr marL="2743200" indent="0" algn="ctr"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6pPr>
            <a:lvl7pPr marL="3291840" indent="0" algn="ctr"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7pPr>
            <a:lvl8pPr marL="3840480" indent="0" algn="ctr"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8pPr>
            <a:lvl9pPr marL="4389120" indent="0" algn="ctr"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9pPr>
          </a:lstStyle>
          <a:p>
            <a:endParaRPr lang="en-US" sz="1600" dirty="0">
              <a:solidFill>
                <a:schemeClr val="bg1"/>
              </a:solidFill>
            </a:endParaRPr>
          </a:p>
        </p:txBody>
      </p:sp>
      <p:pic>
        <p:nvPicPr>
          <p:cNvPr id="9" name="Picture Placeholder 8" descr="A screenshot of a computer training&#10;&#10;Description automatically generated">
            <a:extLst>
              <a:ext uri="{FF2B5EF4-FFF2-40B4-BE49-F238E27FC236}">
                <a16:creationId xmlns:a16="http://schemas.microsoft.com/office/drawing/2014/main" id="{C38ACD7A-CE40-5D35-CC56-AC2DD05E6448}"/>
              </a:ext>
            </a:extLst>
          </p:cNvPr>
          <p:cNvPicPr>
            <a:picLocks noGrp="1" noChangeAspect="1"/>
          </p:cNvPicPr>
          <p:nvPr>
            <p:ph type="pic" sz="quarter" idx="11"/>
          </p:nvPr>
        </p:nvPicPr>
        <p:blipFill>
          <a:blip r:embed="rId5"/>
          <a:srcRect t="771" b="771"/>
          <a:stretch>
            <a:fillRect/>
          </a:stretch>
        </p:blipFill>
        <p:spPr/>
      </p:pic>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570A0A-4C09-A3B6-34C0-CF2E91BD5DC3}"/>
              </a:ext>
            </a:extLst>
          </p:cNvPr>
          <p:cNvPicPr>
            <a:picLocks noChangeAspect="1"/>
          </p:cNvPicPr>
          <p:nvPr/>
        </p:nvPicPr>
        <p:blipFill>
          <a:blip r:embed="rId2"/>
          <a:stretch>
            <a:fillRect/>
          </a:stretch>
        </p:blipFill>
        <p:spPr>
          <a:xfrm>
            <a:off x="1058254" y="230735"/>
            <a:ext cx="9698804" cy="6041877"/>
          </a:xfrm>
          <a:prstGeom prst="rect">
            <a:avLst/>
          </a:prstGeom>
        </p:spPr>
      </p:pic>
    </p:spTree>
    <p:extLst>
      <p:ext uri="{BB962C8B-B14F-4D97-AF65-F5344CB8AC3E}">
        <p14:creationId xmlns:p14="http://schemas.microsoft.com/office/powerpoint/2010/main" val="1279386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9FC1CC-E7FE-188B-1C4B-23E2E2FD4483}"/>
              </a:ext>
            </a:extLst>
          </p:cNvPr>
          <p:cNvPicPr>
            <a:picLocks noChangeAspect="1"/>
          </p:cNvPicPr>
          <p:nvPr/>
        </p:nvPicPr>
        <p:blipFill>
          <a:blip r:embed="rId2"/>
          <a:stretch>
            <a:fillRect/>
          </a:stretch>
        </p:blipFill>
        <p:spPr>
          <a:xfrm>
            <a:off x="1470943" y="422447"/>
            <a:ext cx="8886560" cy="5713838"/>
          </a:xfrm>
          <a:prstGeom prst="rect">
            <a:avLst/>
          </a:prstGeom>
        </p:spPr>
      </p:pic>
    </p:spTree>
    <p:extLst>
      <p:ext uri="{BB962C8B-B14F-4D97-AF65-F5344CB8AC3E}">
        <p14:creationId xmlns:p14="http://schemas.microsoft.com/office/powerpoint/2010/main" val="196681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DEF46E-24C2-B0AA-A771-EA8DAB6474BF}"/>
              </a:ext>
            </a:extLst>
          </p:cNvPr>
          <p:cNvPicPr>
            <a:picLocks noChangeAspect="1"/>
          </p:cNvPicPr>
          <p:nvPr/>
        </p:nvPicPr>
        <p:blipFill>
          <a:blip r:embed="rId2"/>
          <a:stretch>
            <a:fillRect/>
          </a:stretch>
        </p:blipFill>
        <p:spPr>
          <a:xfrm>
            <a:off x="992023" y="819448"/>
            <a:ext cx="10207953" cy="5219104"/>
          </a:xfrm>
          <a:prstGeom prst="rect">
            <a:avLst/>
          </a:prstGeom>
        </p:spPr>
      </p:pic>
    </p:spTree>
    <p:extLst>
      <p:ext uri="{BB962C8B-B14F-4D97-AF65-F5344CB8AC3E}">
        <p14:creationId xmlns:p14="http://schemas.microsoft.com/office/powerpoint/2010/main" val="3681384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1D441-A845-D6CB-CA80-2FD269DDB53C}"/>
              </a:ext>
            </a:extLst>
          </p:cNvPr>
          <p:cNvPicPr>
            <a:picLocks noChangeAspect="1"/>
          </p:cNvPicPr>
          <p:nvPr/>
        </p:nvPicPr>
        <p:blipFill>
          <a:blip r:embed="rId2"/>
          <a:stretch>
            <a:fillRect/>
          </a:stretch>
        </p:blipFill>
        <p:spPr>
          <a:xfrm>
            <a:off x="119585" y="567755"/>
            <a:ext cx="11436885" cy="5722490"/>
          </a:xfrm>
          <a:prstGeom prst="rect">
            <a:avLst/>
          </a:prstGeom>
        </p:spPr>
      </p:pic>
    </p:spTree>
    <p:extLst>
      <p:ext uri="{BB962C8B-B14F-4D97-AF65-F5344CB8AC3E}">
        <p14:creationId xmlns:p14="http://schemas.microsoft.com/office/powerpoint/2010/main" val="170542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763AC1-E322-D61B-3BED-736683D68529}"/>
              </a:ext>
            </a:extLst>
          </p:cNvPr>
          <p:cNvPicPr>
            <a:picLocks noChangeAspect="1"/>
          </p:cNvPicPr>
          <p:nvPr/>
        </p:nvPicPr>
        <p:blipFill>
          <a:blip r:embed="rId2"/>
          <a:stretch>
            <a:fillRect/>
          </a:stretch>
        </p:blipFill>
        <p:spPr>
          <a:xfrm>
            <a:off x="2878438" y="253774"/>
            <a:ext cx="6435123" cy="6350451"/>
          </a:xfrm>
          <a:prstGeom prst="rect">
            <a:avLst/>
          </a:prstGeom>
        </p:spPr>
      </p:pic>
    </p:spTree>
    <p:extLst>
      <p:ext uri="{BB962C8B-B14F-4D97-AF65-F5344CB8AC3E}">
        <p14:creationId xmlns:p14="http://schemas.microsoft.com/office/powerpoint/2010/main" val="404160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917277-FC15-F8AD-289A-5055B4F25F72}"/>
              </a:ext>
            </a:extLst>
          </p:cNvPr>
          <p:cNvPicPr>
            <a:picLocks noChangeAspect="1"/>
          </p:cNvPicPr>
          <p:nvPr/>
        </p:nvPicPr>
        <p:blipFill>
          <a:blip r:embed="rId2"/>
          <a:stretch>
            <a:fillRect/>
          </a:stretch>
        </p:blipFill>
        <p:spPr>
          <a:xfrm>
            <a:off x="1027290" y="0"/>
            <a:ext cx="9572977" cy="6733680"/>
          </a:xfrm>
          <a:prstGeom prst="rect">
            <a:avLst/>
          </a:prstGeom>
        </p:spPr>
      </p:pic>
    </p:spTree>
    <p:extLst>
      <p:ext uri="{BB962C8B-B14F-4D97-AF65-F5344CB8AC3E}">
        <p14:creationId xmlns:p14="http://schemas.microsoft.com/office/powerpoint/2010/main" val="117378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01BA40-E58F-9834-D372-F36A0D5F8553}"/>
              </a:ext>
            </a:extLst>
          </p:cNvPr>
          <p:cNvPicPr>
            <a:picLocks noChangeAspect="1"/>
          </p:cNvPicPr>
          <p:nvPr/>
        </p:nvPicPr>
        <p:blipFill>
          <a:blip r:embed="rId2"/>
          <a:stretch>
            <a:fillRect/>
          </a:stretch>
        </p:blipFill>
        <p:spPr>
          <a:xfrm>
            <a:off x="846668" y="177133"/>
            <a:ext cx="9979376" cy="6503734"/>
          </a:xfrm>
          <a:prstGeom prst="rect">
            <a:avLst/>
          </a:prstGeom>
        </p:spPr>
      </p:pic>
    </p:spTree>
    <p:extLst>
      <p:ext uri="{BB962C8B-B14F-4D97-AF65-F5344CB8AC3E}">
        <p14:creationId xmlns:p14="http://schemas.microsoft.com/office/powerpoint/2010/main" val="2734856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D9D47-58F5-98C3-33EC-A4FF04D4B626}"/>
              </a:ext>
            </a:extLst>
          </p:cNvPr>
          <p:cNvPicPr>
            <a:picLocks noChangeAspect="1"/>
          </p:cNvPicPr>
          <p:nvPr/>
        </p:nvPicPr>
        <p:blipFill>
          <a:blip r:embed="rId2"/>
          <a:stretch>
            <a:fillRect/>
          </a:stretch>
        </p:blipFill>
        <p:spPr>
          <a:xfrm>
            <a:off x="846667" y="390236"/>
            <a:ext cx="10110892" cy="5908963"/>
          </a:xfrm>
          <a:prstGeom prst="rect">
            <a:avLst/>
          </a:prstGeom>
        </p:spPr>
      </p:pic>
    </p:spTree>
    <p:extLst>
      <p:ext uri="{BB962C8B-B14F-4D97-AF65-F5344CB8AC3E}">
        <p14:creationId xmlns:p14="http://schemas.microsoft.com/office/powerpoint/2010/main" val="304603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BBC33F-21B5-8A9C-9E22-DDCBF8F50175}"/>
              </a:ext>
            </a:extLst>
          </p:cNvPr>
          <p:cNvPicPr>
            <a:picLocks noChangeAspect="1"/>
          </p:cNvPicPr>
          <p:nvPr/>
        </p:nvPicPr>
        <p:blipFill>
          <a:blip r:embed="rId2"/>
          <a:stretch>
            <a:fillRect/>
          </a:stretch>
        </p:blipFill>
        <p:spPr>
          <a:xfrm>
            <a:off x="583096" y="0"/>
            <a:ext cx="11025808" cy="6858000"/>
          </a:xfrm>
          <a:prstGeom prst="rect">
            <a:avLst/>
          </a:prstGeom>
        </p:spPr>
      </p:pic>
    </p:spTree>
    <p:extLst>
      <p:ext uri="{BB962C8B-B14F-4D97-AF65-F5344CB8AC3E}">
        <p14:creationId xmlns:p14="http://schemas.microsoft.com/office/powerpoint/2010/main" val="979623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D3AD9BA-AE1B-357A-598F-B8891EEAB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2588"/>
            <a:ext cx="12192000" cy="6091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325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59"/>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sp>
        <p:nvSpPr>
          <p:cNvPr id="2" name="Title 94">
            <a:extLst>
              <a:ext uri="{FF2B5EF4-FFF2-40B4-BE49-F238E27FC236}">
                <a16:creationId xmlns:a16="http://schemas.microsoft.com/office/drawing/2014/main" id="{7756903B-8F4C-AF9C-0003-DFC6020F757E}"/>
              </a:ext>
            </a:extLst>
          </p:cNvPr>
          <p:cNvSpPr>
            <a:spLocks noGrp="1"/>
          </p:cNvSpPr>
          <p:nvPr>
            <p:ph type="ctrTitle"/>
          </p:nvPr>
        </p:nvSpPr>
        <p:spPr>
          <a:xfrm>
            <a:off x="6477001" y="723440"/>
            <a:ext cx="5467574" cy="1081297"/>
          </a:xfrm>
        </p:spPr>
        <p:txBody>
          <a:bodyPr>
            <a:noAutofit/>
          </a:bodyPr>
          <a:lstStyle/>
          <a:p>
            <a:r>
              <a:rPr lang="en-US" sz="4800" b="1" dirty="0">
                <a:solidFill>
                  <a:schemeClr val="bg1"/>
                </a:solidFill>
              </a:rPr>
              <a:t>Acknowledgement</a:t>
            </a:r>
          </a:p>
        </p:txBody>
      </p:sp>
      <p:pic>
        <p:nvPicPr>
          <p:cNvPr id="47" name="Picture Placeholder 46" descr="A black and white cover with blue squares&#10;&#10;Description automatically generated">
            <a:extLst>
              <a:ext uri="{FF2B5EF4-FFF2-40B4-BE49-F238E27FC236}">
                <a16:creationId xmlns:a16="http://schemas.microsoft.com/office/drawing/2014/main" id="{5F839494-0FF9-BB9C-71F6-77CFACA7DA72}"/>
              </a:ext>
            </a:extLst>
          </p:cNvPr>
          <p:cNvPicPr>
            <a:picLocks noGrp="1" noChangeAspect="1"/>
          </p:cNvPicPr>
          <p:nvPr>
            <p:ph type="pic" sz="quarter" idx="11"/>
          </p:nvPr>
        </p:nvPicPr>
        <p:blipFill>
          <a:blip r:embed="rId3"/>
          <a:srcRect t="771" b="771"/>
          <a:stretch>
            <a:fillRect/>
          </a:stretch>
        </p:blipFill>
        <p:spPr/>
      </p:pic>
      <p:sp>
        <p:nvSpPr>
          <p:cNvPr id="3" name="Text Placeholder 14">
            <a:extLst>
              <a:ext uri="{FF2B5EF4-FFF2-40B4-BE49-F238E27FC236}">
                <a16:creationId xmlns:a16="http://schemas.microsoft.com/office/drawing/2014/main" id="{93D28EA7-99A1-8FAD-E39B-AF6C31772915}"/>
              </a:ext>
            </a:extLst>
          </p:cNvPr>
          <p:cNvSpPr txBox="1">
            <a:spLocks/>
          </p:cNvSpPr>
          <p:nvPr/>
        </p:nvSpPr>
        <p:spPr>
          <a:xfrm>
            <a:off x="6498130" y="1977018"/>
            <a:ext cx="5541470" cy="2569866"/>
          </a:xfr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GB" sz="2000" dirty="0">
                <a:solidFill>
                  <a:schemeClr val="bg1"/>
                </a:solidFill>
              </a:rPr>
              <a:t>Funded by the European Union. Views and opinions expressed are however those of the author(s) only and do not necessarily reflect those of the European Union or HADEA. Neither the European Union nor the granting authority can be held responsible for them.</a:t>
            </a:r>
          </a:p>
          <a:p>
            <a:pPr algn="just"/>
            <a:r>
              <a:rPr lang="en-GB" sz="2000" dirty="0">
                <a:solidFill>
                  <a:schemeClr val="bg1"/>
                </a:solidFill>
              </a:rPr>
              <a:t>Project Agreement no. 101083594</a:t>
            </a:r>
          </a:p>
        </p:txBody>
      </p:sp>
      <p:grpSp>
        <p:nvGrpSpPr>
          <p:cNvPr id="7" name="Group 6">
            <a:extLst>
              <a:ext uri="{FF2B5EF4-FFF2-40B4-BE49-F238E27FC236}">
                <a16:creationId xmlns:a16="http://schemas.microsoft.com/office/drawing/2014/main" id="{F202EC2E-9D8F-7DB9-DA92-0AA925ACC56A}"/>
              </a:ext>
            </a:extLst>
          </p:cNvPr>
          <p:cNvGrpSpPr/>
          <p:nvPr/>
        </p:nvGrpSpPr>
        <p:grpSpPr>
          <a:xfrm>
            <a:off x="9144001" y="6328784"/>
            <a:ext cx="2159928" cy="401298"/>
            <a:chOff x="5179092" y="5483822"/>
            <a:chExt cx="3294001" cy="612000"/>
          </a:xfrm>
        </p:grpSpPr>
        <p:pic>
          <p:nvPicPr>
            <p:cNvPr id="8" name="Picture 7">
              <a:extLst>
                <a:ext uri="{FF2B5EF4-FFF2-40B4-BE49-F238E27FC236}">
                  <a16:creationId xmlns:a16="http://schemas.microsoft.com/office/drawing/2014/main" id="{3C1A5B1E-31DD-9C7E-E79A-AFC9873526CC}"/>
                </a:ext>
              </a:extLst>
            </p:cNvPr>
            <p:cNvPicPr>
              <a:picLocks noChangeAspect="1"/>
            </p:cNvPicPr>
            <p:nvPr/>
          </p:nvPicPr>
          <p:blipFill>
            <a:blip r:embed="rId4"/>
            <a:stretch>
              <a:fillRect/>
            </a:stretch>
          </p:blipFill>
          <p:spPr>
            <a:xfrm>
              <a:off x="5179092" y="5483822"/>
              <a:ext cx="1530000" cy="612000"/>
            </a:xfrm>
            <a:prstGeom prst="rect">
              <a:avLst/>
            </a:prstGeom>
          </p:spPr>
        </p:pic>
        <p:pic>
          <p:nvPicPr>
            <p:cNvPr id="9" name="Picture 8">
              <a:extLst>
                <a:ext uri="{FF2B5EF4-FFF2-40B4-BE49-F238E27FC236}">
                  <a16:creationId xmlns:a16="http://schemas.microsoft.com/office/drawing/2014/main" id="{73D5C77E-356B-2B62-196C-2F6DE96B4253}"/>
                </a:ext>
              </a:extLst>
            </p:cNvPr>
            <p:cNvPicPr>
              <a:picLocks noChangeAspect="1"/>
            </p:cNvPicPr>
            <p:nvPr/>
          </p:nvPicPr>
          <p:blipFill>
            <a:blip r:embed="rId5"/>
            <a:stretch>
              <a:fillRect/>
            </a:stretch>
          </p:blipFill>
          <p:spPr>
            <a:xfrm>
              <a:off x="6709092" y="5483822"/>
              <a:ext cx="1764001" cy="612000"/>
            </a:xfrm>
            <a:prstGeom prst="rect">
              <a:avLst/>
            </a:prstGeom>
          </p:spPr>
        </p:pic>
      </p:grpSp>
    </p:spTree>
    <p:extLst>
      <p:ext uri="{BB962C8B-B14F-4D97-AF65-F5344CB8AC3E}">
        <p14:creationId xmlns:p14="http://schemas.microsoft.com/office/powerpoint/2010/main" val="1303451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911BFD-01BD-8429-D541-30B665881A38}"/>
              </a:ext>
            </a:extLst>
          </p:cNvPr>
          <p:cNvPicPr>
            <a:picLocks noChangeAspect="1"/>
          </p:cNvPicPr>
          <p:nvPr/>
        </p:nvPicPr>
        <p:blipFill>
          <a:blip r:embed="rId2"/>
          <a:stretch>
            <a:fillRect/>
          </a:stretch>
        </p:blipFill>
        <p:spPr>
          <a:xfrm>
            <a:off x="233331" y="1206486"/>
            <a:ext cx="11725337" cy="395517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39921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B7B4D-A8F2-BBAB-0A7F-0A8D6959811F}"/>
              </a:ext>
            </a:extLst>
          </p:cNvPr>
          <p:cNvPicPr>
            <a:picLocks noChangeAspect="1"/>
          </p:cNvPicPr>
          <p:nvPr/>
        </p:nvPicPr>
        <p:blipFill>
          <a:blip r:embed="rId2"/>
          <a:stretch>
            <a:fillRect/>
          </a:stretch>
        </p:blipFill>
        <p:spPr>
          <a:xfrm>
            <a:off x="139093" y="564544"/>
            <a:ext cx="11913813" cy="5728911"/>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02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5"/>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04" name="Google Shape;404;p35"/>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Add-discovery Assets</a:t>
            </a:r>
            <a:endParaRPr sz="3200">
              <a:solidFill>
                <a:schemeClr val="lt1"/>
              </a:solidFill>
              <a:latin typeface="Twentieth Century"/>
              <a:ea typeface="Twentieth Century"/>
              <a:cs typeface="Twentieth Century"/>
              <a:sym typeface="Twentieth Century"/>
            </a:endParaRPr>
          </a:p>
        </p:txBody>
      </p:sp>
      <p:sp>
        <p:nvSpPr>
          <p:cNvPr id="405" name="Google Shape;40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22</a:t>
            </a:fld>
            <a:endParaRPr sz="1200">
              <a:solidFill>
                <a:srgbClr val="888888"/>
              </a:solidFill>
              <a:latin typeface="Twentieth Century"/>
              <a:ea typeface="Twentieth Century"/>
              <a:cs typeface="Twentieth Century"/>
              <a:sym typeface="Twentieth Century"/>
            </a:endParaRPr>
          </a:p>
        </p:txBody>
      </p:sp>
      <p:sp>
        <p:nvSpPr>
          <p:cNvPr id="406" name="Google Shape;406;p35"/>
          <p:cNvSpPr txBox="1"/>
          <p:nvPr/>
        </p:nvSpPr>
        <p:spPr>
          <a:xfrm>
            <a:off x="-74644" y="7005561"/>
            <a:ext cx="4479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View – Show View – Information Security Level</a:t>
            </a:r>
            <a:endParaRPr/>
          </a:p>
        </p:txBody>
      </p:sp>
      <p:sp>
        <p:nvSpPr>
          <p:cNvPr id="407" name="Google Shape;407;p35"/>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22</a:t>
            </a:fld>
            <a:endParaRPr sz="1361" b="1">
              <a:solidFill>
                <a:srgbClr val="FFFFFF"/>
              </a:solidFill>
              <a:latin typeface="Times New Roman"/>
              <a:ea typeface="Times New Roman"/>
              <a:cs typeface="Times New Roman"/>
              <a:sym typeface="Times New Roman"/>
            </a:endParaRPr>
          </a:p>
        </p:txBody>
      </p:sp>
      <p:pic>
        <p:nvPicPr>
          <p:cNvPr id="408" name="Google Shape;408;p35"/>
          <p:cNvPicPr preferRelativeResize="0"/>
          <p:nvPr/>
        </p:nvPicPr>
        <p:blipFill rotWithShape="1">
          <a:blip r:embed="rId3">
            <a:alphaModFix/>
          </a:blip>
          <a:srcRect/>
          <a:stretch/>
        </p:blipFill>
        <p:spPr>
          <a:xfrm>
            <a:off x="0" y="1686022"/>
            <a:ext cx="12192000" cy="34859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6"/>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14" name="Google Shape;414;p36"/>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Edit Assets</a:t>
            </a:r>
            <a:endParaRPr sz="3200">
              <a:solidFill>
                <a:schemeClr val="lt1"/>
              </a:solidFill>
              <a:latin typeface="Twentieth Century"/>
              <a:ea typeface="Twentieth Century"/>
              <a:cs typeface="Twentieth Century"/>
              <a:sym typeface="Twentieth Century"/>
            </a:endParaRPr>
          </a:p>
        </p:txBody>
      </p:sp>
      <p:sp>
        <p:nvSpPr>
          <p:cNvPr id="415" name="Google Shape;41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23</a:t>
            </a:fld>
            <a:endParaRPr sz="1200">
              <a:solidFill>
                <a:srgbClr val="888888"/>
              </a:solidFill>
              <a:latin typeface="Twentieth Century"/>
              <a:ea typeface="Twentieth Century"/>
              <a:cs typeface="Twentieth Century"/>
              <a:sym typeface="Twentieth Century"/>
            </a:endParaRPr>
          </a:p>
        </p:txBody>
      </p:sp>
      <p:sp>
        <p:nvSpPr>
          <p:cNvPr id="416" name="Google Shape;416;p36"/>
          <p:cNvSpPr txBox="1"/>
          <p:nvPr/>
        </p:nvSpPr>
        <p:spPr>
          <a:xfrm>
            <a:off x="-74644" y="7005561"/>
            <a:ext cx="4479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View – Show View – Information Security Level</a:t>
            </a:r>
            <a:endParaRPr/>
          </a:p>
        </p:txBody>
      </p:sp>
      <p:sp>
        <p:nvSpPr>
          <p:cNvPr id="417" name="Google Shape;417;p36"/>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23</a:t>
            </a:fld>
            <a:endParaRPr sz="1361" b="1">
              <a:solidFill>
                <a:srgbClr val="FFFFFF"/>
              </a:solidFill>
              <a:latin typeface="Times New Roman"/>
              <a:ea typeface="Times New Roman"/>
              <a:cs typeface="Times New Roman"/>
              <a:sym typeface="Times New Roman"/>
            </a:endParaRPr>
          </a:p>
        </p:txBody>
      </p:sp>
      <p:pic>
        <p:nvPicPr>
          <p:cNvPr id="418" name="Google Shape;418;p36"/>
          <p:cNvPicPr preferRelativeResize="0"/>
          <p:nvPr/>
        </p:nvPicPr>
        <p:blipFill rotWithShape="1">
          <a:blip r:embed="rId3">
            <a:alphaModFix/>
          </a:blip>
          <a:srcRect/>
          <a:stretch/>
        </p:blipFill>
        <p:spPr>
          <a:xfrm>
            <a:off x="0" y="1510719"/>
            <a:ext cx="12192000" cy="48600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7"/>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24" name="Google Shape;424;p37"/>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Asset Group</a:t>
            </a:r>
            <a:endParaRPr sz="3200">
              <a:solidFill>
                <a:schemeClr val="lt1"/>
              </a:solidFill>
              <a:latin typeface="Twentieth Century"/>
              <a:ea typeface="Twentieth Century"/>
              <a:cs typeface="Twentieth Century"/>
              <a:sym typeface="Twentieth Century"/>
            </a:endParaRPr>
          </a:p>
        </p:txBody>
      </p:sp>
      <p:sp>
        <p:nvSpPr>
          <p:cNvPr id="425" name="Google Shape;42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24</a:t>
            </a:fld>
            <a:endParaRPr sz="1200">
              <a:solidFill>
                <a:srgbClr val="888888"/>
              </a:solidFill>
              <a:latin typeface="Twentieth Century"/>
              <a:ea typeface="Twentieth Century"/>
              <a:cs typeface="Twentieth Century"/>
              <a:sym typeface="Twentieth Century"/>
            </a:endParaRPr>
          </a:p>
        </p:txBody>
      </p:sp>
      <p:sp>
        <p:nvSpPr>
          <p:cNvPr id="426" name="Google Shape;426;p37"/>
          <p:cNvSpPr txBox="1"/>
          <p:nvPr/>
        </p:nvSpPr>
        <p:spPr>
          <a:xfrm>
            <a:off x="-74644" y="7005561"/>
            <a:ext cx="4479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View – Show View – Information Security Level</a:t>
            </a:r>
            <a:endParaRPr/>
          </a:p>
        </p:txBody>
      </p:sp>
      <p:sp>
        <p:nvSpPr>
          <p:cNvPr id="427" name="Google Shape;427;p37"/>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24</a:t>
            </a:fld>
            <a:endParaRPr sz="1361" b="1">
              <a:solidFill>
                <a:srgbClr val="FFFFFF"/>
              </a:solidFill>
              <a:latin typeface="Times New Roman"/>
              <a:ea typeface="Times New Roman"/>
              <a:cs typeface="Times New Roman"/>
              <a:sym typeface="Times New Roman"/>
            </a:endParaRPr>
          </a:p>
        </p:txBody>
      </p:sp>
      <p:pic>
        <p:nvPicPr>
          <p:cNvPr id="428" name="Google Shape;428;p37"/>
          <p:cNvPicPr preferRelativeResize="0"/>
          <p:nvPr/>
        </p:nvPicPr>
        <p:blipFill rotWithShape="1">
          <a:blip r:embed="rId3">
            <a:alphaModFix/>
          </a:blip>
          <a:srcRect/>
          <a:stretch/>
        </p:blipFill>
        <p:spPr>
          <a:xfrm>
            <a:off x="0" y="1535864"/>
            <a:ext cx="12192000" cy="3037127"/>
          </a:xfrm>
          <a:prstGeom prst="rect">
            <a:avLst/>
          </a:prstGeom>
          <a:noFill/>
          <a:ln>
            <a:noFill/>
          </a:ln>
        </p:spPr>
      </p:pic>
      <p:pic>
        <p:nvPicPr>
          <p:cNvPr id="429" name="Google Shape;429;p37"/>
          <p:cNvPicPr preferRelativeResize="0"/>
          <p:nvPr/>
        </p:nvPicPr>
        <p:blipFill rotWithShape="1">
          <a:blip r:embed="rId4">
            <a:alphaModFix/>
          </a:blip>
          <a:srcRect/>
          <a:stretch/>
        </p:blipFill>
        <p:spPr>
          <a:xfrm>
            <a:off x="3314700" y="4598136"/>
            <a:ext cx="5295900" cy="22598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8"/>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35" name="Google Shape;435;p38"/>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Submit Risk</a:t>
            </a:r>
            <a:endParaRPr sz="3200">
              <a:solidFill>
                <a:schemeClr val="lt1"/>
              </a:solidFill>
              <a:latin typeface="Twentieth Century"/>
              <a:ea typeface="Twentieth Century"/>
              <a:cs typeface="Twentieth Century"/>
              <a:sym typeface="Twentieth Century"/>
            </a:endParaRPr>
          </a:p>
        </p:txBody>
      </p:sp>
      <p:sp>
        <p:nvSpPr>
          <p:cNvPr id="436" name="Google Shape;43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25</a:t>
            </a:fld>
            <a:endParaRPr sz="1200">
              <a:solidFill>
                <a:srgbClr val="888888"/>
              </a:solidFill>
              <a:latin typeface="Twentieth Century"/>
              <a:ea typeface="Twentieth Century"/>
              <a:cs typeface="Twentieth Century"/>
              <a:sym typeface="Twentieth Century"/>
            </a:endParaRPr>
          </a:p>
        </p:txBody>
      </p:sp>
      <p:sp>
        <p:nvSpPr>
          <p:cNvPr id="437" name="Google Shape;437;p38"/>
          <p:cNvSpPr txBox="1"/>
          <p:nvPr/>
        </p:nvSpPr>
        <p:spPr>
          <a:xfrm>
            <a:off x="-74644" y="7005561"/>
            <a:ext cx="4479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View – Show View – Information Security Level</a:t>
            </a:r>
            <a:endParaRPr/>
          </a:p>
        </p:txBody>
      </p:sp>
      <p:sp>
        <p:nvSpPr>
          <p:cNvPr id="438" name="Google Shape;438;p38"/>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25</a:t>
            </a:fld>
            <a:endParaRPr sz="1361" b="1">
              <a:solidFill>
                <a:srgbClr val="FFFFFF"/>
              </a:solidFill>
              <a:latin typeface="Times New Roman"/>
              <a:ea typeface="Times New Roman"/>
              <a:cs typeface="Times New Roman"/>
              <a:sym typeface="Times New Roman"/>
            </a:endParaRPr>
          </a:p>
        </p:txBody>
      </p:sp>
      <p:pic>
        <p:nvPicPr>
          <p:cNvPr id="439" name="Google Shape;439;p38"/>
          <p:cNvPicPr preferRelativeResize="0"/>
          <p:nvPr/>
        </p:nvPicPr>
        <p:blipFill rotWithShape="1">
          <a:blip r:embed="rId3">
            <a:alphaModFix/>
          </a:blip>
          <a:srcRect/>
          <a:stretch/>
        </p:blipFill>
        <p:spPr>
          <a:xfrm>
            <a:off x="37696" y="1519004"/>
            <a:ext cx="12116608" cy="53389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1199f6463c5_0_0"/>
          <p:cNvSpPr txBox="1">
            <a:spLocks noGrp="1"/>
          </p:cNvSpPr>
          <p:nvPr>
            <p:ph type="title"/>
          </p:nvPr>
        </p:nvSpPr>
        <p:spPr>
          <a:xfrm>
            <a:off x="812161" y="228985"/>
            <a:ext cx="10863300" cy="985200"/>
          </a:xfrm>
          <a:prstGeom prst="rect">
            <a:avLst/>
          </a:prstGeom>
          <a:noFill/>
          <a:ln>
            <a:noFill/>
          </a:ln>
        </p:spPr>
        <p:txBody>
          <a:bodyPr spcFirstLastPara="1" wrap="square" lIns="100800" tIns="50400" rIns="100800" bIns="50400" anchor="ctr" anchorCtr="0">
            <a:noAutofit/>
          </a:bodyPr>
          <a:lstStyle/>
          <a:p>
            <a:pPr marL="0" lvl="0" indent="0" algn="ctr" rtl="0">
              <a:spcBef>
                <a:spcPts val="0"/>
              </a:spcBef>
              <a:spcAft>
                <a:spcPts val="0"/>
              </a:spcAft>
              <a:buNone/>
            </a:pPr>
            <a:r>
              <a:rPr lang="en-US"/>
              <a:t>Risk Formulas</a:t>
            </a:r>
            <a:endParaRPr/>
          </a:p>
        </p:txBody>
      </p:sp>
      <p:sp>
        <p:nvSpPr>
          <p:cNvPr id="455" name="Google Shape;455;g1199f6463c5_0_0"/>
          <p:cNvSpPr txBox="1">
            <a:spLocks noGrp="1"/>
          </p:cNvSpPr>
          <p:nvPr>
            <p:ph type="sldNum" idx="12"/>
          </p:nvPr>
        </p:nvSpPr>
        <p:spPr>
          <a:xfrm>
            <a:off x="1" y="1271654"/>
            <a:ext cx="702600" cy="239100"/>
          </a:xfrm>
          <a:prstGeom prst="rect">
            <a:avLst/>
          </a:prstGeom>
          <a:noFill/>
          <a:ln>
            <a:noFill/>
          </a:ln>
        </p:spPr>
        <p:txBody>
          <a:bodyPr spcFirstLastPara="1" wrap="square" lIns="100800" tIns="50400" rIns="100800" bIns="50400" anchor="ctr" anchorCtr="0">
            <a:noAutofit/>
          </a:bodyPr>
          <a:lstStyle/>
          <a:p>
            <a:pPr marL="0" lvl="0" indent="0" algn="ctr" rtl="0">
              <a:spcBef>
                <a:spcPts val="0"/>
              </a:spcBef>
              <a:spcAft>
                <a:spcPts val="0"/>
              </a:spcAft>
              <a:buNone/>
            </a:pPr>
            <a:fld id="{00000000-1234-1234-1234-123412341234}" type="slidenum">
              <a:rPr lang="en-US"/>
              <a:t>26</a:t>
            </a:fld>
            <a:endParaRPr/>
          </a:p>
        </p:txBody>
      </p:sp>
      <p:pic>
        <p:nvPicPr>
          <p:cNvPr id="456" name="Google Shape;456;g1199f6463c5_0_0"/>
          <p:cNvPicPr preferRelativeResize="0"/>
          <p:nvPr/>
        </p:nvPicPr>
        <p:blipFill rotWithShape="1">
          <a:blip r:embed="rId3">
            <a:alphaModFix/>
          </a:blip>
          <a:srcRect/>
          <a:stretch/>
        </p:blipFill>
        <p:spPr>
          <a:xfrm>
            <a:off x="110214" y="1510718"/>
            <a:ext cx="11971572" cy="534728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8"/>
          <p:cNvSpPr txBox="1">
            <a:spLocks noGrp="1"/>
          </p:cNvSpPr>
          <p:nvPr>
            <p:ph type="title"/>
          </p:nvPr>
        </p:nvSpPr>
        <p:spPr>
          <a:xfrm>
            <a:off x="812161" y="228985"/>
            <a:ext cx="10863360" cy="985063"/>
          </a:xfrm>
          <a:prstGeom prst="rect">
            <a:avLst/>
          </a:prstGeom>
          <a:noFill/>
          <a:ln>
            <a:noFill/>
          </a:ln>
        </p:spPr>
        <p:txBody>
          <a:bodyPr spcFirstLastPara="1" wrap="square" lIns="100800" tIns="50400" rIns="100800" bIns="50400" anchor="ctr" anchorCtr="0">
            <a:noAutofit/>
          </a:bodyPr>
          <a:lstStyle/>
          <a:p>
            <a:pPr marL="0" lvl="0" indent="0" algn="ctr" rtl="0">
              <a:spcBef>
                <a:spcPts val="0"/>
              </a:spcBef>
              <a:spcAft>
                <a:spcPts val="0"/>
              </a:spcAft>
              <a:buNone/>
            </a:pPr>
            <a:r>
              <a:rPr lang="en-US"/>
              <a:t>Risk Catalog (NIST not 27002)</a:t>
            </a:r>
            <a:endParaRPr/>
          </a:p>
        </p:txBody>
      </p:sp>
      <p:pic>
        <p:nvPicPr>
          <p:cNvPr id="346" name="Google Shape;346;p28"/>
          <p:cNvPicPr preferRelativeResize="0">
            <a:picLocks noGrp="1"/>
          </p:cNvPicPr>
          <p:nvPr>
            <p:ph type="body" idx="1"/>
          </p:nvPr>
        </p:nvPicPr>
        <p:blipFill rotWithShape="1">
          <a:blip r:embed="rId3">
            <a:alphaModFix/>
          </a:blip>
          <a:srcRect/>
          <a:stretch/>
        </p:blipFill>
        <p:spPr>
          <a:xfrm>
            <a:off x="815975" y="1725604"/>
            <a:ext cx="10864850" cy="4270391"/>
          </a:xfrm>
          <a:prstGeom prst="rect">
            <a:avLst/>
          </a:prstGeom>
          <a:noFill/>
          <a:ln>
            <a:noFill/>
          </a:ln>
        </p:spPr>
      </p:pic>
      <p:sp>
        <p:nvSpPr>
          <p:cNvPr id="347" name="Google Shape;347;p28"/>
          <p:cNvSpPr txBox="1">
            <a:spLocks noGrp="1"/>
          </p:cNvSpPr>
          <p:nvPr>
            <p:ph type="sldNum" idx="12"/>
          </p:nvPr>
        </p:nvSpPr>
        <p:spPr>
          <a:xfrm>
            <a:off x="1" y="1271654"/>
            <a:ext cx="702720" cy="239065"/>
          </a:xfrm>
          <a:prstGeom prst="rect">
            <a:avLst/>
          </a:prstGeom>
          <a:noFill/>
          <a:ln>
            <a:noFill/>
          </a:ln>
        </p:spPr>
        <p:txBody>
          <a:bodyPr spcFirstLastPara="1" wrap="square" lIns="100800" tIns="50400" rIns="100800" bIns="50400" anchor="ctr" anchorCtr="0">
            <a:noAutofit/>
          </a:bodyPr>
          <a:lstStyle/>
          <a:p>
            <a:pPr marL="0" lvl="0" indent="0" algn="ct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31783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9"/>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37" name="Google Shape;737;p69"/>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Reports</a:t>
            </a:r>
            <a:endParaRPr sz="3200">
              <a:solidFill>
                <a:schemeClr val="lt1"/>
              </a:solidFill>
              <a:latin typeface="Twentieth Century"/>
              <a:ea typeface="Twentieth Century"/>
              <a:cs typeface="Twentieth Century"/>
              <a:sym typeface="Twentieth Century"/>
            </a:endParaRPr>
          </a:p>
        </p:txBody>
      </p:sp>
      <p:sp>
        <p:nvSpPr>
          <p:cNvPr id="738" name="Google Shape;73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28</a:t>
            </a:fld>
            <a:endParaRPr sz="1200">
              <a:solidFill>
                <a:srgbClr val="888888"/>
              </a:solidFill>
              <a:latin typeface="Twentieth Century"/>
              <a:ea typeface="Twentieth Century"/>
              <a:cs typeface="Twentieth Century"/>
              <a:sym typeface="Twentieth Century"/>
            </a:endParaRPr>
          </a:p>
        </p:txBody>
      </p:sp>
      <p:pic>
        <p:nvPicPr>
          <p:cNvPr id="739" name="Google Shape;739;p69"/>
          <p:cNvPicPr preferRelativeResize="0"/>
          <p:nvPr/>
        </p:nvPicPr>
        <p:blipFill rotWithShape="1">
          <a:blip r:embed="rId3">
            <a:alphaModFix/>
          </a:blip>
          <a:srcRect/>
          <a:stretch/>
        </p:blipFill>
        <p:spPr>
          <a:xfrm>
            <a:off x="0" y="1502229"/>
            <a:ext cx="12192000" cy="4854121"/>
          </a:xfrm>
          <a:prstGeom prst="rect">
            <a:avLst/>
          </a:prstGeom>
          <a:noFill/>
          <a:ln>
            <a:noFill/>
          </a:ln>
        </p:spPr>
      </p:pic>
      <p:sp>
        <p:nvSpPr>
          <p:cNvPr id="740" name="Google Shape;740;p69"/>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28</a:t>
            </a:fld>
            <a:endParaRPr sz="1361" b="1">
              <a:solidFill>
                <a:srgbClr val="FFFFFF"/>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68848-A3C4-7C5A-617B-B20F316ADC4A}"/>
              </a:ext>
            </a:extLst>
          </p:cNvPr>
          <p:cNvPicPr>
            <a:picLocks noChangeAspect="1"/>
          </p:cNvPicPr>
          <p:nvPr/>
        </p:nvPicPr>
        <p:blipFill>
          <a:blip r:embed="rId2"/>
          <a:stretch>
            <a:fillRect/>
          </a:stretch>
        </p:blipFill>
        <p:spPr>
          <a:xfrm>
            <a:off x="1104321" y="158169"/>
            <a:ext cx="9983357" cy="6541662"/>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763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81471DC-02A0-3FC1-A9E1-3B1D6F3AA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 y="0"/>
            <a:ext cx="12052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192345-46E2-730B-F98B-DA19CD68A89A}"/>
              </a:ext>
            </a:extLst>
          </p:cNvPr>
          <p:cNvSpPr txBox="1"/>
          <p:nvPr/>
        </p:nvSpPr>
        <p:spPr>
          <a:xfrm>
            <a:off x="6096000" y="149359"/>
            <a:ext cx="7180604" cy="923330"/>
          </a:xfrm>
          <a:prstGeom prst="rect">
            <a:avLst/>
          </a:prstGeom>
          <a:noFill/>
        </p:spPr>
        <p:txBody>
          <a:bodyPr wrap="square">
            <a:spAutoFit/>
          </a:bodyPr>
          <a:lstStyle/>
          <a:p>
            <a:pPr rtl="0" fontAlgn="auto"/>
            <a:r>
              <a:rPr lang="en-US" b="1" dirty="0">
                <a:effectLst/>
                <a:latin typeface="var(--artdeco-reset-typography-font-family-sans)"/>
              </a:rPr>
              <a:t>Reference:  Henry Jiang - Cybersecurity Domain Map </a:t>
            </a:r>
            <a:r>
              <a:rPr lang="en-US" b="1" dirty="0" err="1">
                <a:effectLst/>
                <a:latin typeface="var(--artdeco-reset-typography-font-family-sans)"/>
              </a:rPr>
              <a:t>ver</a:t>
            </a:r>
            <a:r>
              <a:rPr lang="en-US" b="1" dirty="0">
                <a:effectLst/>
                <a:latin typeface="var(--artdeco-reset-typography-font-family-sans)"/>
              </a:rPr>
              <a:t> 3.0</a:t>
            </a:r>
          </a:p>
          <a:p>
            <a:br>
              <a:rPr lang="en-US" dirty="0">
                <a:effectLst/>
                <a:latin typeface="var(--artdeco-reset-typography-font-family-sans)"/>
                <a:hlinkClick r:id="rId3"/>
              </a:rPr>
            </a:br>
            <a:endParaRPr lang="en-US" dirty="0"/>
          </a:p>
        </p:txBody>
      </p:sp>
    </p:spTree>
    <p:extLst>
      <p:ext uri="{BB962C8B-B14F-4D97-AF65-F5344CB8AC3E}">
        <p14:creationId xmlns:p14="http://schemas.microsoft.com/office/powerpoint/2010/main" val="830088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5"/>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18" name="Google Shape;318;p25"/>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Auto Assessments</a:t>
            </a:r>
            <a:endParaRPr sz="3200">
              <a:solidFill>
                <a:schemeClr val="lt1"/>
              </a:solidFill>
              <a:latin typeface="Twentieth Century"/>
              <a:ea typeface="Twentieth Century"/>
              <a:cs typeface="Twentieth Century"/>
              <a:sym typeface="Twentieth Century"/>
            </a:endParaRPr>
          </a:p>
        </p:txBody>
      </p:sp>
      <p:sp>
        <p:nvSpPr>
          <p:cNvPr id="319" name="Google Shape;31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30</a:t>
            </a:fld>
            <a:endParaRPr sz="1200">
              <a:solidFill>
                <a:srgbClr val="888888"/>
              </a:solidFill>
              <a:latin typeface="Twentieth Century"/>
              <a:ea typeface="Twentieth Century"/>
              <a:cs typeface="Twentieth Century"/>
              <a:sym typeface="Twentieth Century"/>
            </a:endParaRPr>
          </a:p>
        </p:txBody>
      </p:sp>
      <p:sp>
        <p:nvSpPr>
          <p:cNvPr id="320" name="Google Shape;320;p25"/>
          <p:cNvSpPr txBox="1"/>
          <p:nvPr/>
        </p:nvSpPr>
        <p:spPr>
          <a:xfrm>
            <a:off x="-74644" y="7005561"/>
            <a:ext cx="4479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View – Show View – Information Security Level</a:t>
            </a:r>
            <a:endParaRPr/>
          </a:p>
        </p:txBody>
      </p:sp>
      <p:pic>
        <p:nvPicPr>
          <p:cNvPr id="321" name="Google Shape;321;p25"/>
          <p:cNvPicPr preferRelativeResize="0"/>
          <p:nvPr/>
        </p:nvPicPr>
        <p:blipFill rotWithShape="1">
          <a:blip r:embed="rId3">
            <a:alphaModFix/>
          </a:blip>
          <a:srcRect/>
          <a:stretch/>
        </p:blipFill>
        <p:spPr>
          <a:xfrm>
            <a:off x="1138237" y="2381250"/>
            <a:ext cx="9915525" cy="2095500"/>
          </a:xfrm>
          <a:prstGeom prst="rect">
            <a:avLst/>
          </a:prstGeom>
          <a:noFill/>
          <a:ln>
            <a:noFill/>
          </a:ln>
        </p:spPr>
      </p:pic>
      <p:pic>
        <p:nvPicPr>
          <p:cNvPr id="322" name="Google Shape;322;p25"/>
          <p:cNvPicPr preferRelativeResize="0"/>
          <p:nvPr/>
        </p:nvPicPr>
        <p:blipFill rotWithShape="1">
          <a:blip r:embed="rId4">
            <a:alphaModFix/>
          </a:blip>
          <a:srcRect/>
          <a:stretch/>
        </p:blipFill>
        <p:spPr>
          <a:xfrm>
            <a:off x="3264847" y="2985796"/>
            <a:ext cx="6084426" cy="3735679"/>
          </a:xfrm>
          <a:prstGeom prst="rect">
            <a:avLst/>
          </a:prstGeom>
          <a:noFill/>
          <a:ln>
            <a:noFill/>
          </a:ln>
        </p:spPr>
      </p:pic>
      <p:sp>
        <p:nvSpPr>
          <p:cNvPr id="323" name="Google Shape;323;p25"/>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30</a:t>
            </a:fld>
            <a:endParaRPr sz="1361" b="1">
              <a:solidFill>
                <a:srgbClr val="FFFFFF"/>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329" name="Google Shape;329;p26"/>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Auto Assessments</a:t>
            </a:r>
            <a:endParaRPr sz="3200">
              <a:solidFill>
                <a:schemeClr val="lt1"/>
              </a:solidFill>
              <a:latin typeface="Twentieth Century"/>
              <a:ea typeface="Twentieth Century"/>
              <a:cs typeface="Twentieth Century"/>
              <a:sym typeface="Twentieth Century"/>
            </a:endParaRPr>
          </a:p>
        </p:txBody>
      </p:sp>
      <p:sp>
        <p:nvSpPr>
          <p:cNvPr id="330" name="Google Shape;33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31</a:t>
            </a:fld>
            <a:endParaRPr sz="1200">
              <a:solidFill>
                <a:srgbClr val="888888"/>
              </a:solidFill>
              <a:latin typeface="Twentieth Century"/>
              <a:ea typeface="Twentieth Century"/>
              <a:cs typeface="Twentieth Century"/>
              <a:sym typeface="Twentieth Century"/>
            </a:endParaRPr>
          </a:p>
        </p:txBody>
      </p:sp>
      <p:sp>
        <p:nvSpPr>
          <p:cNvPr id="331" name="Google Shape;331;p26"/>
          <p:cNvSpPr txBox="1"/>
          <p:nvPr/>
        </p:nvSpPr>
        <p:spPr>
          <a:xfrm>
            <a:off x="-74644" y="7005561"/>
            <a:ext cx="4479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wentieth Century"/>
                <a:ea typeface="Twentieth Century"/>
                <a:cs typeface="Twentieth Century"/>
                <a:sym typeface="Twentieth Century"/>
              </a:rPr>
              <a:t>View – Show View – Information Security Level</a:t>
            </a:r>
            <a:endParaRPr/>
          </a:p>
        </p:txBody>
      </p:sp>
      <p:sp>
        <p:nvSpPr>
          <p:cNvPr id="332" name="Google Shape;332;p26"/>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31</a:t>
            </a:fld>
            <a:endParaRPr sz="1361" b="1">
              <a:solidFill>
                <a:srgbClr val="FFFFFF"/>
              </a:solidFill>
              <a:latin typeface="Times New Roman"/>
              <a:ea typeface="Times New Roman"/>
              <a:cs typeface="Times New Roman"/>
              <a:sym typeface="Times New Roman"/>
            </a:endParaRPr>
          </a:p>
        </p:txBody>
      </p:sp>
      <p:pic>
        <p:nvPicPr>
          <p:cNvPr id="333" name="Google Shape;333;p26"/>
          <p:cNvPicPr preferRelativeResize="0"/>
          <p:nvPr/>
        </p:nvPicPr>
        <p:blipFill rotWithShape="1">
          <a:blip r:embed="rId3">
            <a:alphaModFix/>
          </a:blip>
          <a:srcRect/>
          <a:stretch/>
        </p:blipFill>
        <p:spPr>
          <a:xfrm>
            <a:off x="65994" y="1643743"/>
            <a:ext cx="12192000" cy="51206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A316BD-4332-1D88-3013-8A6317D55455}"/>
              </a:ext>
            </a:extLst>
          </p:cNvPr>
          <p:cNvPicPr>
            <a:picLocks noChangeAspect="1"/>
          </p:cNvPicPr>
          <p:nvPr/>
        </p:nvPicPr>
        <p:blipFill>
          <a:blip r:embed="rId2"/>
          <a:stretch>
            <a:fillRect/>
          </a:stretch>
        </p:blipFill>
        <p:spPr>
          <a:xfrm>
            <a:off x="450180" y="246522"/>
            <a:ext cx="11291639" cy="6364956"/>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5948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5"/>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09" name="Google Shape;609;p55"/>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Mitigation Plan</a:t>
            </a:r>
            <a:endParaRPr sz="3200">
              <a:solidFill>
                <a:schemeClr val="lt1"/>
              </a:solidFill>
              <a:latin typeface="Twentieth Century"/>
              <a:ea typeface="Twentieth Century"/>
              <a:cs typeface="Twentieth Century"/>
              <a:sym typeface="Twentieth Century"/>
            </a:endParaRPr>
          </a:p>
        </p:txBody>
      </p:sp>
      <p:sp>
        <p:nvSpPr>
          <p:cNvPr id="610" name="Google Shape;610;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33</a:t>
            </a:fld>
            <a:endParaRPr sz="1200">
              <a:solidFill>
                <a:srgbClr val="888888"/>
              </a:solidFill>
              <a:latin typeface="Twentieth Century"/>
              <a:ea typeface="Twentieth Century"/>
              <a:cs typeface="Twentieth Century"/>
              <a:sym typeface="Twentieth Century"/>
            </a:endParaRPr>
          </a:p>
        </p:txBody>
      </p:sp>
      <p:pic>
        <p:nvPicPr>
          <p:cNvPr id="611" name="Google Shape;611;p55"/>
          <p:cNvPicPr preferRelativeResize="0"/>
          <p:nvPr/>
        </p:nvPicPr>
        <p:blipFill rotWithShape="1">
          <a:blip r:embed="rId3">
            <a:alphaModFix/>
          </a:blip>
          <a:srcRect/>
          <a:stretch/>
        </p:blipFill>
        <p:spPr>
          <a:xfrm>
            <a:off x="1409241" y="1530220"/>
            <a:ext cx="9373518" cy="5327780"/>
          </a:xfrm>
          <a:prstGeom prst="rect">
            <a:avLst/>
          </a:prstGeom>
          <a:noFill/>
          <a:ln>
            <a:noFill/>
          </a:ln>
        </p:spPr>
      </p:pic>
      <p:sp>
        <p:nvSpPr>
          <p:cNvPr id="612" name="Google Shape;612;p55"/>
          <p:cNvSpPr txBox="1"/>
          <p:nvPr/>
        </p:nvSpPr>
        <p:spPr>
          <a:xfrm>
            <a:off x="1" y="1396588"/>
            <a:ext cx="702720" cy="114131"/>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33</a:t>
            </a:fld>
            <a:endParaRPr sz="1361" b="1">
              <a:solidFill>
                <a:srgbClr val="FFFFFF"/>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1"/>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55" name="Google Shape;755;p71"/>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Reports</a:t>
            </a:r>
            <a:endParaRPr sz="3200">
              <a:solidFill>
                <a:schemeClr val="lt1"/>
              </a:solidFill>
              <a:latin typeface="Twentieth Century"/>
              <a:ea typeface="Twentieth Century"/>
              <a:cs typeface="Twentieth Century"/>
              <a:sym typeface="Twentieth Century"/>
            </a:endParaRPr>
          </a:p>
        </p:txBody>
      </p:sp>
      <p:sp>
        <p:nvSpPr>
          <p:cNvPr id="756" name="Google Shape;756;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34</a:t>
            </a:fld>
            <a:endParaRPr sz="1200">
              <a:solidFill>
                <a:srgbClr val="888888"/>
              </a:solidFill>
              <a:latin typeface="Twentieth Century"/>
              <a:ea typeface="Twentieth Century"/>
              <a:cs typeface="Twentieth Century"/>
              <a:sym typeface="Twentieth Century"/>
            </a:endParaRPr>
          </a:p>
        </p:txBody>
      </p:sp>
      <p:pic>
        <p:nvPicPr>
          <p:cNvPr id="757" name="Google Shape;757;p71"/>
          <p:cNvPicPr preferRelativeResize="0"/>
          <p:nvPr/>
        </p:nvPicPr>
        <p:blipFill rotWithShape="1">
          <a:blip r:embed="rId3">
            <a:alphaModFix/>
          </a:blip>
          <a:srcRect/>
          <a:stretch/>
        </p:blipFill>
        <p:spPr>
          <a:xfrm>
            <a:off x="2614612" y="1539550"/>
            <a:ext cx="6962775" cy="5280349"/>
          </a:xfrm>
          <a:prstGeom prst="rect">
            <a:avLst/>
          </a:prstGeom>
          <a:noFill/>
          <a:ln>
            <a:noFill/>
          </a:ln>
        </p:spPr>
      </p:pic>
      <p:sp>
        <p:nvSpPr>
          <p:cNvPr id="758" name="Google Shape;758;p71"/>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34</a:t>
            </a:fld>
            <a:endParaRPr sz="1361" b="1">
              <a:solidFill>
                <a:srgbClr val="FFFFFF"/>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72"/>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4" name="Google Shape;764;p72"/>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Reports</a:t>
            </a:r>
            <a:endParaRPr sz="3200">
              <a:solidFill>
                <a:schemeClr val="lt1"/>
              </a:solidFill>
              <a:latin typeface="Twentieth Century"/>
              <a:ea typeface="Twentieth Century"/>
              <a:cs typeface="Twentieth Century"/>
              <a:sym typeface="Twentieth Century"/>
            </a:endParaRPr>
          </a:p>
        </p:txBody>
      </p:sp>
      <p:sp>
        <p:nvSpPr>
          <p:cNvPr id="765" name="Google Shape;765;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35</a:t>
            </a:fld>
            <a:endParaRPr sz="1200">
              <a:solidFill>
                <a:srgbClr val="888888"/>
              </a:solidFill>
              <a:latin typeface="Twentieth Century"/>
              <a:ea typeface="Twentieth Century"/>
              <a:cs typeface="Twentieth Century"/>
              <a:sym typeface="Twentieth Century"/>
            </a:endParaRPr>
          </a:p>
        </p:txBody>
      </p:sp>
      <p:pic>
        <p:nvPicPr>
          <p:cNvPr id="766" name="Google Shape;766;p72"/>
          <p:cNvPicPr preferRelativeResize="0"/>
          <p:nvPr/>
        </p:nvPicPr>
        <p:blipFill rotWithShape="1">
          <a:blip r:embed="rId3">
            <a:alphaModFix/>
          </a:blip>
          <a:srcRect/>
          <a:stretch/>
        </p:blipFill>
        <p:spPr>
          <a:xfrm>
            <a:off x="518104" y="1539550"/>
            <a:ext cx="10575994" cy="5318449"/>
          </a:xfrm>
          <a:prstGeom prst="rect">
            <a:avLst/>
          </a:prstGeom>
          <a:noFill/>
          <a:ln>
            <a:noFill/>
          </a:ln>
        </p:spPr>
      </p:pic>
      <p:sp>
        <p:nvSpPr>
          <p:cNvPr id="767" name="Google Shape;767;p72"/>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35</a:t>
            </a:fld>
            <a:endParaRPr sz="1361" b="1">
              <a:solidFill>
                <a:srgbClr val="FFFFF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0"/>
          <p:cNvSpPr txBox="1">
            <a:spLocks noGrp="1"/>
          </p:cNvSpPr>
          <p:nvPr>
            <p:ph type="title"/>
          </p:nvPr>
        </p:nvSpPr>
        <p:spPr>
          <a:xfrm>
            <a:off x="812161" y="228985"/>
            <a:ext cx="10863360" cy="985063"/>
          </a:xfrm>
          <a:prstGeom prst="rect">
            <a:avLst/>
          </a:prstGeom>
          <a:noFill/>
          <a:ln>
            <a:noFill/>
          </a:ln>
        </p:spPr>
        <p:txBody>
          <a:bodyPr spcFirstLastPara="1" wrap="square" lIns="100800" tIns="50400" rIns="100800" bIns="50400" anchor="ctr" anchorCtr="0">
            <a:noAutofit/>
          </a:bodyPr>
          <a:lstStyle/>
          <a:p>
            <a:pPr marL="0" lvl="0" indent="0" algn="ctr" rtl="0">
              <a:spcBef>
                <a:spcPts val="0"/>
              </a:spcBef>
              <a:spcAft>
                <a:spcPts val="0"/>
              </a:spcAft>
              <a:buNone/>
            </a:pPr>
            <a:r>
              <a:rPr lang="en-US"/>
              <a:t>Delete Risks</a:t>
            </a:r>
            <a:endParaRPr/>
          </a:p>
        </p:txBody>
      </p:sp>
      <p:sp>
        <p:nvSpPr>
          <p:cNvPr id="360" name="Google Shape;360;p30"/>
          <p:cNvSpPr txBox="1">
            <a:spLocks noGrp="1"/>
          </p:cNvSpPr>
          <p:nvPr>
            <p:ph type="sldNum" idx="12"/>
          </p:nvPr>
        </p:nvSpPr>
        <p:spPr>
          <a:xfrm>
            <a:off x="1" y="1271654"/>
            <a:ext cx="702720" cy="239065"/>
          </a:xfrm>
          <a:prstGeom prst="rect">
            <a:avLst/>
          </a:prstGeom>
          <a:noFill/>
          <a:ln>
            <a:noFill/>
          </a:ln>
        </p:spPr>
        <p:txBody>
          <a:bodyPr spcFirstLastPara="1" wrap="square" lIns="100800" tIns="50400" rIns="100800" bIns="50400" anchor="ctr" anchorCtr="0">
            <a:noAutofit/>
          </a:bodyPr>
          <a:lstStyle/>
          <a:p>
            <a:pPr marL="0" lvl="0" indent="0" algn="ctr" rtl="0">
              <a:spcBef>
                <a:spcPts val="0"/>
              </a:spcBef>
              <a:spcAft>
                <a:spcPts val="0"/>
              </a:spcAft>
              <a:buNone/>
            </a:pPr>
            <a:fld id="{00000000-1234-1234-1234-123412341234}" type="slidenum">
              <a:rPr lang="en-US"/>
              <a:t>36</a:t>
            </a:fld>
            <a:endParaRPr/>
          </a:p>
        </p:txBody>
      </p:sp>
      <p:pic>
        <p:nvPicPr>
          <p:cNvPr id="361" name="Google Shape;361;p30"/>
          <p:cNvPicPr preferRelativeResize="0"/>
          <p:nvPr/>
        </p:nvPicPr>
        <p:blipFill rotWithShape="1">
          <a:blip r:embed="rId3">
            <a:alphaModFix/>
          </a:blip>
          <a:srcRect/>
          <a:stretch/>
        </p:blipFill>
        <p:spPr>
          <a:xfrm>
            <a:off x="0" y="1510719"/>
            <a:ext cx="12192000" cy="54261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3"/>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83" name="Google Shape;683;p63"/>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Audit Trail</a:t>
            </a:r>
            <a:endParaRPr sz="3200">
              <a:solidFill>
                <a:schemeClr val="lt1"/>
              </a:solidFill>
              <a:latin typeface="Twentieth Century"/>
              <a:ea typeface="Twentieth Century"/>
              <a:cs typeface="Twentieth Century"/>
              <a:sym typeface="Twentieth Century"/>
            </a:endParaRPr>
          </a:p>
        </p:txBody>
      </p:sp>
      <p:sp>
        <p:nvSpPr>
          <p:cNvPr id="684" name="Google Shape;684;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37</a:t>
            </a:fld>
            <a:endParaRPr sz="1200">
              <a:solidFill>
                <a:srgbClr val="888888"/>
              </a:solidFill>
              <a:latin typeface="Twentieth Century"/>
              <a:ea typeface="Twentieth Century"/>
              <a:cs typeface="Twentieth Century"/>
              <a:sym typeface="Twentieth Century"/>
            </a:endParaRPr>
          </a:p>
        </p:txBody>
      </p:sp>
      <p:pic>
        <p:nvPicPr>
          <p:cNvPr id="685" name="Google Shape;685;p63"/>
          <p:cNvPicPr preferRelativeResize="0"/>
          <p:nvPr/>
        </p:nvPicPr>
        <p:blipFill rotWithShape="1">
          <a:blip r:embed="rId3">
            <a:alphaModFix/>
          </a:blip>
          <a:srcRect/>
          <a:stretch/>
        </p:blipFill>
        <p:spPr>
          <a:xfrm>
            <a:off x="1099456" y="2083544"/>
            <a:ext cx="10125075" cy="3381375"/>
          </a:xfrm>
          <a:prstGeom prst="rect">
            <a:avLst/>
          </a:prstGeom>
          <a:noFill/>
          <a:ln>
            <a:noFill/>
          </a:ln>
        </p:spPr>
      </p:pic>
      <p:sp>
        <p:nvSpPr>
          <p:cNvPr id="686" name="Google Shape;686;p63"/>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37</a:t>
            </a:fld>
            <a:endParaRPr sz="1361" b="1">
              <a:solidFill>
                <a:srgbClr val="FFFFFF"/>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6"/>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10" name="Google Shape;710;p66"/>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Status : Close</a:t>
            </a:r>
            <a:endParaRPr sz="3200">
              <a:solidFill>
                <a:schemeClr val="lt1"/>
              </a:solidFill>
              <a:latin typeface="Twentieth Century"/>
              <a:ea typeface="Twentieth Century"/>
              <a:cs typeface="Twentieth Century"/>
              <a:sym typeface="Twentieth Century"/>
            </a:endParaRPr>
          </a:p>
        </p:txBody>
      </p:sp>
      <p:sp>
        <p:nvSpPr>
          <p:cNvPr id="711" name="Google Shape;711;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38</a:t>
            </a:fld>
            <a:endParaRPr sz="1200">
              <a:solidFill>
                <a:srgbClr val="888888"/>
              </a:solidFill>
              <a:latin typeface="Twentieth Century"/>
              <a:ea typeface="Twentieth Century"/>
              <a:cs typeface="Twentieth Century"/>
              <a:sym typeface="Twentieth Century"/>
            </a:endParaRPr>
          </a:p>
        </p:txBody>
      </p:sp>
      <p:pic>
        <p:nvPicPr>
          <p:cNvPr id="712" name="Google Shape;712;p66"/>
          <p:cNvPicPr preferRelativeResize="0"/>
          <p:nvPr/>
        </p:nvPicPr>
        <p:blipFill rotWithShape="1">
          <a:blip r:embed="rId3">
            <a:alphaModFix/>
          </a:blip>
          <a:srcRect/>
          <a:stretch/>
        </p:blipFill>
        <p:spPr>
          <a:xfrm>
            <a:off x="0" y="1539550"/>
            <a:ext cx="12192000" cy="4937449"/>
          </a:xfrm>
          <a:prstGeom prst="rect">
            <a:avLst/>
          </a:prstGeom>
          <a:noFill/>
          <a:ln>
            <a:noFill/>
          </a:ln>
        </p:spPr>
      </p:pic>
      <p:sp>
        <p:nvSpPr>
          <p:cNvPr id="713" name="Google Shape;713;p66"/>
          <p:cNvSpPr txBox="1"/>
          <p:nvPr/>
        </p:nvSpPr>
        <p:spPr>
          <a:xfrm>
            <a:off x="1" y="1271654"/>
            <a:ext cx="702720" cy="239065"/>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38</a:t>
            </a:fld>
            <a:endParaRPr sz="1361" b="1">
              <a:solidFill>
                <a:srgbClr val="FFFFFF"/>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68"/>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28" name="Google Shape;728;p68"/>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3200">
                <a:solidFill>
                  <a:schemeClr val="lt1"/>
                </a:solidFill>
              </a:rPr>
              <a:t>SimpleRisk - Reports</a:t>
            </a:r>
            <a:endParaRPr sz="3200">
              <a:solidFill>
                <a:schemeClr val="lt1"/>
              </a:solidFill>
              <a:latin typeface="Twentieth Century"/>
              <a:ea typeface="Twentieth Century"/>
              <a:cs typeface="Twentieth Century"/>
              <a:sym typeface="Twentieth Century"/>
            </a:endParaRPr>
          </a:p>
        </p:txBody>
      </p:sp>
      <p:sp>
        <p:nvSpPr>
          <p:cNvPr id="729" name="Google Shape;72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200">
                <a:solidFill>
                  <a:srgbClr val="888888"/>
                </a:solidFill>
                <a:latin typeface="Twentieth Century"/>
                <a:ea typeface="Twentieth Century"/>
                <a:cs typeface="Twentieth Century"/>
                <a:sym typeface="Twentieth Century"/>
              </a:rPr>
              <a:t>39</a:t>
            </a:fld>
            <a:endParaRPr sz="1200">
              <a:solidFill>
                <a:srgbClr val="888888"/>
              </a:solidFill>
              <a:latin typeface="Twentieth Century"/>
              <a:ea typeface="Twentieth Century"/>
              <a:cs typeface="Twentieth Century"/>
              <a:sym typeface="Twentieth Century"/>
            </a:endParaRPr>
          </a:p>
        </p:txBody>
      </p:sp>
      <p:pic>
        <p:nvPicPr>
          <p:cNvPr id="730" name="Google Shape;730;p68"/>
          <p:cNvPicPr preferRelativeResize="0"/>
          <p:nvPr/>
        </p:nvPicPr>
        <p:blipFill rotWithShape="1">
          <a:blip r:embed="rId3">
            <a:alphaModFix/>
          </a:blip>
          <a:srcRect/>
          <a:stretch/>
        </p:blipFill>
        <p:spPr>
          <a:xfrm>
            <a:off x="1213555" y="1530220"/>
            <a:ext cx="9764889" cy="5327780"/>
          </a:xfrm>
          <a:prstGeom prst="rect">
            <a:avLst/>
          </a:prstGeom>
          <a:noFill/>
          <a:ln>
            <a:noFill/>
          </a:ln>
        </p:spPr>
      </p:pic>
      <p:sp>
        <p:nvSpPr>
          <p:cNvPr id="731" name="Google Shape;731;p68"/>
          <p:cNvSpPr txBox="1"/>
          <p:nvPr/>
        </p:nvSpPr>
        <p:spPr>
          <a:xfrm>
            <a:off x="1" y="1388303"/>
            <a:ext cx="702720" cy="122416"/>
          </a:xfrm>
          <a:prstGeom prst="rect">
            <a:avLst/>
          </a:prstGeom>
          <a:noFill/>
          <a:ln>
            <a:noFill/>
          </a:ln>
        </p:spPr>
        <p:txBody>
          <a:bodyPr spcFirstLastPara="1" wrap="square" lIns="100800" tIns="50400" rIns="100800" bIns="50400" anchor="ctr" anchorCtr="0">
            <a:noAutofit/>
          </a:bodyPr>
          <a:lstStyle/>
          <a:p>
            <a:pPr marL="0" marR="0" lvl="0" indent="0" algn="ctr" rtl="0">
              <a:spcBef>
                <a:spcPts val="0"/>
              </a:spcBef>
              <a:spcAft>
                <a:spcPts val="0"/>
              </a:spcAft>
              <a:buNone/>
            </a:pPr>
            <a:fld id="{00000000-1234-1234-1234-123412341234}" type="slidenum">
              <a:rPr lang="en-US" sz="1361" b="1">
                <a:solidFill>
                  <a:srgbClr val="FFFFFF"/>
                </a:solidFill>
                <a:latin typeface="Times New Roman"/>
                <a:ea typeface="Times New Roman"/>
                <a:cs typeface="Times New Roman"/>
                <a:sym typeface="Times New Roman"/>
              </a:rPr>
              <a:t>39</a:t>
            </a:fld>
            <a:endParaRPr sz="1361" b="1">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D98A610-FB8D-B2A0-970C-BE02FCA8CE2B}"/>
              </a:ext>
            </a:extLst>
          </p:cNvPr>
          <p:cNvPicPr>
            <a:picLocks noChangeAspect="1"/>
          </p:cNvPicPr>
          <p:nvPr/>
        </p:nvPicPr>
        <p:blipFill>
          <a:blip r:embed="rId2"/>
          <a:stretch>
            <a:fillRect/>
          </a:stretch>
        </p:blipFill>
        <p:spPr>
          <a:xfrm>
            <a:off x="1" y="1"/>
            <a:ext cx="6161518" cy="3289232"/>
          </a:xfrm>
          <a:prstGeom prst="rect">
            <a:avLst/>
          </a:prstGeom>
        </p:spPr>
      </p:pic>
      <p:pic>
        <p:nvPicPr>
          <p:cNvPr id="17" name="Picture 16">
            <a:extLst>
              <a:ext uri="{FF2B5EF4-FFF2-40B4-BE49-F238E27FC236}">
                <a16:creationId xmlns:a16="http://schemas.microsoft.com/office/drawing/2014/main" id="{7E5CBC3E-7D6D-E0B8-936E-91087F8F2331}"/>
              </a:ext>
            </a:extLst>
          </p:cNvPr>
          <p:cNvPicPr>
            <a:picLocks noChangeAspect="1"/>
          </p:cNvPicPr>
          <p:nvPr/>
        </p:nvPicPr>
        <p:blipFill>
          <a:blip r:embed="rId3"/>
          <a:stretch>
            <a:fillRect/>
          </a:stretch>
        </p:blipFill>
        <p:spPr>
          <a:xfrm>
            <a:off x="6144427" y="0"/>
            <a:ext cx="3112273" cy="3132483"/>
          </a:xfrm>
          <a:prstGeom prst="rect">
            <a:avLst/>
          </a:prstGeom>
        </p:spPr>
      </p:pic>
      <p:pic>
        <p:nvPicPr>
          <p:cNvPr id="19" name="Picture 18">
            <a:extLst>
              <a:ext uri="{FF2B5EF4-FFF2-40B4-BE49-F238E27FC236}">
                <a16:creationId xmlns:a16="http://schemas.microsoft.com/office/drawing/2014/main" id="{E77B8004-69AA-680C-E5E6-211649FE336F}"/>
              </a:ext>
            </a:extLst>
          </p:cNvPr>
          <p:cNvPicPr>
            <a:picLocks noChangeAspect="1"/>
          </p:cNvPicPr>
          <p:nvPr/>
        </p:nvPicPr>
        <p:blipFill>
          <a:blip r:embed="rId4"/>
          <a:stretch>
            <a:fillRect/>
          </a:stretch>
        </p:blipFill>
        <p:spPr>
          <a:xfrm>
            <a:off x="668441" y="3377724"/>
            <a:ext cx="3324314" cy="2476797"/>
          </a:xfrm>
          <a:prstGeom prst="rect">
            <a:avLst/>
          </a:prstGeom>
        </p:spPr>
      </p:pic>
      <p:pic>
        <p:nvPicPr>
          <p:cNvPr id="21" name="Picture 20">
            <a:extLst>
              <a:ext uri="{FF2B5EF4-FFF2-40B4-BE49-F238E27FC236}">
                <a16:creationId xmlns:a16="http://schemas.microsoft.com/office/drawing/2014/main" id="{198CD290-6061-6A9F-4F10-5A25393B08C5}"/>
              </a:ext>
            </a:extLst>
          </p:cNvPr>
          <p:cNvPicPr>
            <a:picLocks noChangeAspect="1"/>
          </p:cNvPicPr>
          <p:nvPr/>
        </p:nvPicPr>
        <p:blipFill>
          <a:blip r:embed="rId5"/>
          <a:stretch>
            <a:fillRect/>
          </a:stretch>
        </p:blipFill>
        <p:spPr>
          <a:xfrm>
            <a:off x="4423575" y="3234375"/>
            <a:ext cx="3857300" cy="2911801"/>
          </a:xfrm>
          <a:prstGeom prst="rect">
            <a:avLst/>
          </a:prstGeom>
        </p:spPr>
      </p:pic>
      <p:pic>
        <p:nvPicPr>
          <p:cNvPr id="23" name="Picture 22">
            <a:extLst>
              <a:ext uri="{FF2B5EF4-FFF2-40B4-BE49-F238E27FC236}">
                <a16:creationId xmlns:a16="http://schemas.microsoft.com/office/drawing/2014/main" id="{8D276C57-5073-8EEE-2B55-A06F1CDA06C4}"/>
              </a:ext>
            </a:extLst>
          </p:cNvPr>
          <p:cNvPicPr>
            <a:picLocks noChangeAspect="1"/>
          </p:cNvPicPr>
          <p:nvPr/>
        </p:nvPicPr>
        <p:blipFill>
          <a:blip r:embed="rId6"/>
          <a:stretch>
            <a:fillRect/>
          </a:stretch>
        </p:blipFill>
        <p:spPr>
          <a:xfrm>
            <a:off x="9248154" y="128187"/>
            <a:ext cx="2903434" cy="1794617"/>
          </a:xfrm>
          <a:prstGeom prst="rect">
            <a:avLst/>
          </a:prstGeom>
        </p:spPr>
      </p:pic>
      <p:pic>
        <p:nvPicPr>
          <p:cNvPr id="27" name="Picture 26">
            <a:extLst>
              <a:ext uri="{FF2B5EF4-FFF2-40B4-BE49-F238E27FC236}">
                <a16:creationId xmlns:a16="http://schemas.microsoft.com/office/drawing/2014/main" id="{C40C9047-DA02-CEBB-3EB4-FFE7253F242A}"/>
              </a:ext>
            </a:extLst>
          </p:cNvPr>
          <p:cNvPicPr>
            <a:picLocks noChangeAspect="1"/>
          </p:cNvPicPr>
          <p:nvPr/>
        </p:nvPicPr>
        <p:blipFill>
          <a:blip r:embed="rId7"/>
          <a:stretch>
            <a:fillRect/>
          </a:stretch>
        </p:blipFill>
        <p:spPr>
          <a:xfrm>
            <a:off x="8554340" y="5148309"/>
            <a:ext cx="3637659" cy="1706013"/>
          </a:xfrm>
          <a:prstGeom prst="rect">
            <a:avLst/>
          </a:prstGeom>
        </p:spPr>
      </p:pic>
      <p:pic>
        <p:nvPicPr>
          <p:cNvPr id="29" name="Picture 28">
            <a:extLst>
              <a:ext uri="{FF2B5EF4-FFF2-40B4-BE49-F238E27FC236}">
                <a16:creationId xmlns:a16="http://schemas.microsoft.com/office/drawing/2014/main" id="{BBC2B43C-9FF2-7C98-F3D2-80ABF12E7C9F}"/>
              </a:ext>
            </a:extLst>
          </p:cNvPr>
          <p:cNvPicPr>
            <a:picLocks noChangeAspect="1"/>
          </p:cNvPicPr>
          <p:nvPr/>
        </p:nvPicPr>
        <p:blipFill>
          <a:blip r:embed="rId8"/>
          <a:stretch>
            <a:fillRect/>
          </a:stretch>
        </p:blipFill>
        <p:spPr>
          <a:xfrm>
            <a:off x="9142516" y="2305151"/>
            <a:ext cx="3049483" cy="2650312"/>
          </a:xfrm>
          <a:prstGeom prst="rect">
            <a:avLst/>
          </a:prstGeom>
        </p:spPr>
      </p:pic>
      <p:pic>
        <p:nvPicPr>
          <p:cNvPr id="31" name="Picture 30">
            <a:extLst>
              <a:ext uri="{FF2B5EF4-FFF2-40B4-BE49-F238E27FC236}">
                <a16:creationId xmlns:a16="http://schemas.microsoft.com/office/drawing/2014/main" id="{97E6DF4A-CE91-CA9A-4D10-A8766C1FD8B7}"/>
              </a:ext>
            </a:extLst>
          </p:cNvPr>
          <p:cNvPicPr>
            <a:picLocks noChangeAspect="1"/>
          </p:cNvPicPr>
          <p:nvPr/>
        </p:nvPicPr>
        <p:blipFill>
          <a:blip r:embed="rId9"/>
          <a:stretch>
            <a:fillRect/>
          </a:stretch>
        </p:blipFill>
        <p:spPr>
          <a:xfrm>
            <a:off x="130144" y="5780147"/>
            <a:ext cx="2720709" cy="880587"/>
          </a:xfrm>
          <a:prstGeom prst="rect">
            <a:avLst/>
          </a:prstGeom>
        </p:spPr>
      </p:pic>
      <p:sp>
        <p:nvSpPr>
          <p:cNvPr id="32" name="TextBox 31">
            <a:extLst>
              <a:ext uri="{FF2B5EF4-FFF2-40B4-BE49-F238E27FC236}">
                <a16:creationId xmlns:a16="http://schemas.microsoft.com/office/drawing/2014/main" id="{2CF0E38C-6E13-1DDE-7B98-F097674CAB39}"/>
              </a:ext>
            </a:extLst>
          </p:cNvPr>
          <p:cNvSpPr txBox="1"/>
          <p:nvPr/>
        </p:nvSpPr>
        <p:spPr>
          <a:xfrm>
            <a:off x="3218917" y="6199069"/>
            <a:ext cx="5257326" cy="923330"/>
          </a:xfrm>
          <a:prstGeom prst="rect">
            <a:avLst/>
          </a:prstGeom>
          <a:noFill/>
        </p:spPr>
        <p:txBody>
          <a:bodyPr wrap="square" rtlCol="0">
            <a:spAutoFit/>
          </a:bodyPr>
          <a:lstStyle/>
          <a:p>
            <a:pPr algn="just"/>
            <a:r>
              <a:rPr lang="en-US" b="1" dirty="0"/>
              <a:t>Reference: How to Get Into Cyber Security in 2024: A Quick Guide - </a:t>
            </a:r>
            <a:r>
              <a:rPr lang="en-US" b="1" dirty="0" err="1"/>
              <a:t>StationX</a:t>
            </a:r>
            <a:endParaRPr lang="en-US" b="1" dirty="0"/>
          </a:p>
          <a:p>
            <a:pPr algn="just"/>
            <a:endParaRPr lang="en-US" b="1" dirty="0"/>
          </a:p>
        </p:txBody>
      </p:sp>
    </p:spTree>
    <p:extLst>
      <p:ext uri="{BB962C8B-B14F-4D97-AF65-F5344CB8AC3E}">
        <p14:creationId xmlns:p14="http://schemas.microsoft.com/office/powerpoint/2010/main" val="1030930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26A90-F4D8-62A4-4B65-76B337043E87}"/>
              </a:ext>
            </a:extLst>
          </p:cNvPr>
          <p:cNvPicPr>
            <a:picLocks noChangeAspect="1"/>
          </p:cNvPicPr>
          <p:nvPr/>
        </p:nvPicPr>
        <p:blipFill>
          <a:blip r:embed="rId2"/>
          <a:stretch>
            <a:fillRect/>
          </a:stretch>
        </p:blipFill>
        <p:spPr>
          <a:xfrm>
            <a:off x="1622148" y="1058165"/>
            <a:ext cx="9186985" cy="474167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8614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001FA5-DCB6-9C6B-CC90-FA15FA77108A}"/>
              </a:ext>
            </a:extLst>
          </p:cNvPr>
          <p:cNvPicPr>
            <a:picLocks noChangeAspect="1"/>
          </p:cNvPicPr>
          <p:nvPr/>
        </p:nvPicPr>
        <p:blipFill>
          <a:blip r:embed="rId2"/>
          <a:stretch>
            <a:fillRect/>
          </a:stretch>
        </p:blipFill>
        <p:spPr>
          <a:xfrm>
            <a:off x="1512606" y="195119"/>
            <a:ext cx="8973831" cy="6467761"/>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31094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8666B1-B6EC-F8AA-394E-C5B66170C08F}"/>
              </a:ext>
            </a:extLst>
          </p:cNvPr>
          <p:cNvPicPr>
            <a:picLocks noChangeAspect="1"/>
          </p:cNvPicPr>
          <p:nvPr/>
        </p:nvPicPr>
        <p:blipFill>
          <a:blip r:embed="rId2"/>
          <a:stretch>
            <a:fillRect/>
          </a:stretch>
        </p:blipFill>
        <p:spPr>
          <a:xfrm>
            <a:off x="2074048" y="768867"/>
            <a:ext cx="8043904" cy="5320266"/>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86438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281CA-AE6A-03DE-65FB-45C8E20ABE98}"/>
              </a:ext>
            </a:extLst>
          </p:cNvPr>
          <p:cNvPicPr>
            <a:picLocks noChangeAspect="1"/>
          </p:cNvPicPr>
          <p:nvPr/>
        </p:nvPicPr>
        <p:blipFill>
          <a:blip r:embed="rId2"/>
          <a:stretch>
            <a:fillRect/>
          </a:stretch>
        </p:blipFill>
        <p:spPr>
          <a:xfrm>
            <a:off x="270064" y="1589517"/>
            <a:ext cx="11651871" cy="406050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2337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B952D-0F7E-29BB-8E88-EEF4FDFBDA32}"/>
              </a:ext>
            </a:extLst>
          </p:cNvPr>
          <p:cNvPicPr>
            <a:picLocks noChangeAspect="1"/>
          </p:cNvPicPr>
          <p:nvPr/>
        </p:nvPicPr>
        <p:blipFill>
          <a:blip r:embed="rId2"/>
          <a:stretch>
            <a:fillRect/>
          </a:stretch>
        </p:blipFill>
        <p:spPr>
          <a:xfrm>
            <a:off x="1776079" y="246094"/>
            <a:ext cx="8639841" cy="6365812"/>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5114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95455-5DF2-33AF-6AE5-E82EA17E3555}"/>
              </a:ext>
            </a:extLst>
          </p:cNvPr>
          <p:cNvPicPr>
            <a:picLocks noChangeAspect="1"/>
          </p:cNvPicPr>
          <p:nvPr/>
        </p:nvPicPr>
        <p:blipFill>
          <a:blip r:embed="rId2"/>
          <a:stretch>
            <a:fillRect/>
          </a:stretch>
        </p:blipFill>
        <p:spPr>
          <a:xfrm>
            <a:off x="223093" y="524212"/>
            <a:ext cx="11745814" cy="5809576"/>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2601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93DF3-BE8B-FCA3-BCE5-C73B26306F33}"/>
              </a:ext>
            </a:extLst>
          </p:cNvPr>
          <p:cNvPicPr>
            <a:picLocks noChangeAspect="1"/>
          </p:cNvPicPr>
          <p:nvPr/>
        </p:nvPicPr>
        <p:blipFill>
          <a:blip r:embed="rId2"/>
          <a:stretch>
            <a:fillRect/>
          </a:stretch>
        </p:blipFill>
        <p:spPr>
          <a:xfrm>
            <a:off x="2058829" y="192521"/>
            <a:ext cx="8074341" cy="647295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5341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B1CBB-F417-7DC4-11FC-01D464053A67}"/>
              </a:ext>
            </a:extLst>
          </p:cNvPr>
          <p:cNvSpPr txBox="1"/>
          <p:nvPr/>
        </p:nvSpPr>
        <p:spPr>
          <a:xfrm>
            <a:off x="620994" y="1256025"/>
            <a:ext cx="10950011" cy="3908762"/>
          </a:xfrm>
          <a:prstGeom prst="rect">
            <a:avLst/>
          </a:prstGeom>
          <a:noFill/>
        </p:spPr>
        <p:txBody>
          <a:bodyPr wrap="square">
            <a:spAutoFit/>
          </a:bodyPr>
          <a:lstStyle/>
          <a:p>
            <a:r>
              <a:rPr lang="en-US" sz="3200" b="1" dirty="0"/>
              <a:t>Demonstration Links</a:t>
            </a:r>
          </a:p>
          <a:p>
            <a:endParaRPr lang="en-US" sz="2400" dirty="0"/>
          </a:p>
          <a:p>
            <a:pPr marL="285750" indent="-285750">
              <a:buFont typeface="Arial" panose="020B0604020202020204" pitchFamily="34" charset="0"/>
              <a:buChar char="•"/>
            </a:pPr>
            <a:r>
              <a:rPr lang="en-US" sz="2400" b="1" dirty="0"/>
              <a:t>[AZURE Security Controls] </a:t>
            </a:r>
            <a:r>
              <a:rPr lang="en-US" sz="2400" dirty="0"/>
              <a:t>https://github.com/MicrosoftDocs/azure-docs/blob/main/articles/governance/policy/samples/nist-sp-800-53-r4.md</a:t>
            </a:r>
          </a:p>
          <a:p>
            <a:pPr marL="285750" indent="-285750">
              <a:buFont typeface="Arial" panose="020B0604020202020204" pitchFamily="34" charset="0"/>
              <a:buChar char="•"/>
            </a:pPr>
            <a:r>
              <a:rPr lang="en-US" sz="2400" b="1" dirty="0"/>
              <a:t>[AMAZON AWS Security Controls] </a:t>
            </a:r>
            <a:r>
              <a:rPr lang="en-US" sz="2400" dirty="0"/>
              <a:t>https://docs.aws.amazon.com/securityhub/latest/userguide/ec2-controls.html</a:t>
            </a:r>
          </a:p>
          <a:p>
            <a:pPr marL="285750" indent="-285750">
              <a:buFont typeface="Arial" panose="020B0604020202020204" pitchFamily="34" charset="0"/>
              <a:buChar char="•"/>
            </a:pPr>
            <a:r>
              <a:rPr lang="en-US" sz="2400" b="1" dirty="0"/>
              <a:t>[Learning Material for Risk Management] </a:t>
            </a:r>
            <a:r>
              <a:rPr lang="en-US" sz="2400" dirty="0"/>
              <a:t>https://www.eramba.org/learning</a:t>
            </a:r>
          </a:p>
          <a:p>
            <a:pPr marL="285750" indent="-285750">
              <a:buFont typeface="Arial" panose="020B0604020202020204" pitchFamily="34" charset="0"/>
              <a:buChar char="•"/>
            </a:pPr>
            <a:r>
              <a:rPr lang="en-US" sz="2400" b="1" dirty="0"/>
              <a:t>[Packages with Security Controls e.g. Full NIST 800-52 Compliance] </a:t>
            </a:r>
            <a:r>
              <a:rPr lang="en-US" sz="2400" dirty="0"/>
              <a:t>https://www.eramba.org/learning/courses/9/episodes/203</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961901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29F5F03-B81B-AE4B-C815-A1B719D68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282"/>
            <a:ext cx="12192000" cy="26876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C4C2951-BA5C-F2A3-B111-464E977FB762}"/>
              </a:ext>
            </a:extLst>
          </p:cNvPr>
          <p:cNvPicPr>
            <a:picLocks noChangeAspect="1"/>
          </p:cNvPicPr>
          <p:nvPr/>
        </p:nvPicPr>
        <p:blipFill>
          <a:blip r:embed="rId3"/>
          <a:stretch>
            <a:fillRect/>
          </a:stretch>
        </p:blipFill>
        <p:spPr>
          <a:xfrm>
            <a:off x="3990888" y="2181053"/>
            <a:ext cx="7192540" cy="4565852"/>
          </a:xfrm>
          <a:prstGeom prst="rect">
            <a:avLst/>
          </a:prstGeom>
        </p:spPr>
      </p:pic>
    </p:spTree>
    <p:extLst>
      <p:ext uri="{BB962C8B-B14F-4D97-AF65-F5344CB8AC3E}">
        <p14:creationId xmlns:p14="http://schemas.microsoft.com/office/powerpoint/2010/main" val="2813486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0AACDE-906B-84D3-89F3-66C30B0D85D7}"/>
              </a:ext>
            </a:extLst>
          </p:cNvPr>
          <p:cNvSpPr txBox="1"/>
          <p:nvPr/>
        </p:nvSpPr>
        <p:spPr>
          <a:xfrm>
            <a:off x="301951" y="428178"/>
            <a:ext cx="11588097" cy="6863417"/>
          </a:xfrm>
          <a:prstGeom prst="rect">
            <a:avLst/>
          </a:prstGeom>
          <a:noFill/>
        </p:spPr>
        <p:txBody>
          <a:bodyPr wrap="square">
            <a:spAutoFit/>
          </a:bodyPr>
          <a:lstStyle/>
          <a:p>
            <a:pPr algn="just" fontAlgn="base"/>
            <a:r>
              <a:rPr lang="en-US" sz="3200" b="1" i="0" dirty="0">
                <a:solidFill>
                  <a:srgbClr val="000000"/>
                </a:solidFill>
                <a:effectLst/>
                <a:highlight>
                  <a:srgbClr val="FFFFFF"/>
                </a:highlight>
                <a:latin typeface="+mj-lt"/>
              </a:rPr>
              <a:t>Data risks</a:t>
            </a:r>
            <a:endParaRPr lang="en-US" sz="2400" b="1" i="0" dirty="0">
              <a:solidFill>
                <a:srgbClr val="000000"/>
              </a:solidFill>
              <a:effectLst/>
              <a:highlight>
                <a:srgbClr val="FFFFFF"/>
              </a:highlight>
              <a:latin typeface="+mj-lt"/>
            </a:endParaRPr>
          </a:p>
          <a:p>
            <a:pPr algn="just" fontAlgn="base"/>
            <a:r>
              <a:rPr lang="en-US" sz="2400" b="0" i="0" dirty="0">
                <a:solidFill>
                  <a:srgbClr val="000000"/>
                </a:solidFill>
                <a:effectLst/>
                <a:highlight>
                  <a:srgbClr val="FFFFFF"/>
                </a:highlight>
                <a:latin typeface="+mj-lt"/>
              </a:rPr>
              <a:t>AI systems rely on </a:t>
            </a:r>
            <a:r>
              <a:rPr lang="en-US" sz="2400" b="0" i="0" u="none" strike="noStrike" dirty="0">
                <a:solidFill>
                  <a:srgbClr val="0062FF"/>
                </a:solidFill>
                <a:effectLst/>
                <a:highlight>
                  <a:srgbClr val="FFFFFF"/>
                </a:highlight>
                <a:latin typeface="+mj-lt"/>
                <a:hlinkClick r:id="rId2"/>
              </a:rPr>
              <a:t>data sets</a:t>
            </a:r>
            <a:r>
              <a:rPr lang="en-US" sz="2400" b="0" i="0" dirty="0">
                <a:solidFill>
                  <a:srgbClr val="000000"/>
                </a:solidFill>
                <a:effectLst/>
                <a:highlight>
                  <a:srgbClr val="FFFFFF"/>
                </a:highlight>
                <a:latin typeface="+mj-lt"/>
              </a:rPr>
              <a:t> that might be vulnerable to tampering, breaches, bias or </a:t>
            </a:r>
            <a:r>
              <a:rPr lang="en-US" sz="2400" b="0" i="0" u="none" strike="noStrike" dirty="0">
                <a:solidFill>
                  <a:srgbClr val="0062FF"/>
                </a:solidFill>
                <a:effectLst/>
                <a:highlight>
                  <a:srgbClr val="FFFFFF"/>
                </a:highlight>
                <a:latin typeface="+mj-lt"/>
                <a:hlinkClick r:id="rId3"/>
              </a:rPr>
              <a:t>cyberattacks</a:t>
            </a:r>
            <a:r>
              <a:rPr lang="en-US" sz="2400" b="0" i="0" dirty="0">
                <a:solidFill>
                  <a:srgbClr val="000000"/>
                </a:solidFill>
                <a:effectLst/>
                <a:highlight>
                  <a:srgbClr val="FFFFFF"/>
                </a:highlight>
                <a:latin typeface="+mj-lt"/>
              </a:rPr>
              <a:t>. Organizations can mitigate these risks by protecting data integrity, security and availability throughout the entire AI lifecycle, from development to training and deployment.</a:t>
            </a:r>
          </a:p>
          <a:p>
            <a:pPr algn="just" fontAlgn="base"/>
            <a:endParaRPr lang="en-US" sz="2400" b="1" i="0" dirty="0">
              <a:solidFill>
                <a:srgbClr val="000000"/>
              </a:solidFill>
              <a:effectLst/>
              <a:highlight>
                <a:srgbClr val="FFFFFF"/>
              </a:highlight>
              <a:latin typeface="+mj-lt"/>
            </a:endParaRPr>
          </a:p>
          <a:p>
            <a:pPr algn="just" fontAlgn="base"/>
            <a:r>
              <a:rPr lang="en-US" sz="2400" b="1" i="0" dirty="0">
                <a:solidFill>
                  <a:srgbClr val="000000"/>
                </a:solidFill>
                <a:effectLst/>
                <a:highlight>
                  <a:srgbClr val="FFFFFF"/>
                </a:highlight>
                <a:latin typeface="+mj-lt"/>
              </a:rPr>
              <a:t>Common data risks include:</a:t>
            </a:r>
          </a:p>
          <a:p>
            <a:pPr algn="just" fontAlgn="base"/>
            <a:r>
              <a:rPr lang="en-US" sz="2400" b="1" i="0" u="none" strike="noStrike" dirty="0">
                <a:solidFill>
                  <a:srgbClr val="0062FF"/>
                </a:solidFill>
                <a:effectLst/>
                <a:highlight>
                  <a:srgbClr val="FFFFFF"/>
                </a:highlight>
                <a:latin typeface="+mj-lt"/>
                <a:hlinkClick r:id="rId4"/>
              </a:rPr>
              <a:t>Data security</a:t>
            </a:r>
            <a:r>
              <a:rPr lang="en-US" sz="2400" b="1" i="0" dirty="0">
                <a:solidFill>
                  <a:srgbClr val="000000"/>
                </a:solidFill>
                <a:effectLst/>
                <a:highlight>
                  <a:srgbClr val="FFFFFF"/>
                </a:highlight>
                <a:latin typeface="+mj-lt"/>
              </a:rPr>
              <a:t>:</a:t>
            </a:r>
            <a:r>
              <a:rPr lang="en-US" sz="2400" b="0" i="0" dirty="0">
                <a:solidFill>
                  <a:srgbClr val="000000"/>
                </a:solidFill>
                <a:effectLst/>
                <a:highlight>
                  <a:srgbClr val="FFFFFF"/>
                </a:highlight>
                <a:latin typeface="+mj-lt"/>
              </a:rPr>
              <a:t> Data security is one of the biggest and most critical challenges facing AI systems. Threat actors can cause serious problems for organizations by breaching the data sets that power AI technologies, including unauthorized access, data loss and compromised confidentiality.</a:t>
            </a:r>
          </a:p>
          <a:p>
            <a:pPr algn="just" fontAlgn="base"/>
            <a:r>
              <a:rPr lang="en-US" sz="2400" b="1" i="0" u="none" strike="noStrike" dirty="0">
                <a:solidFill>
                  <a:srgbClr val="0062FF"/>
                </a:solidFill>
                <a:effectLst/>
                <a:highlight>
                  <a:srgbClr val="FFFFFF"/>
                </a:highlight>
                <a:latin typeface="+mj-lt"/>
                <a:hlinkClick r:id="rId5"/>
              </a:rPr>
              <a:t>Data privacy</a:t>
            </a:r>
            <a:r>
              <a:rPr lang="en-US" sz="2400" b="1" i="0" dirty="0">
                <a:solidFill>
                  <a:srgbClr val="000000"/>
                </a:solidFill>
                <a:effectLst/>
                <a:highlight>
                  <a:srgbClr val="FFFFFF"/>
                </a:highlight>
                <a:latin typeface="+mj-lt"/>
              </a:rPr>
              <a:t>:</a:t>
            </a:r>
            <a:r>
              <a:rPr lang="en-US" sz="2400" b="0" i="0" dirty="0">
                <a:solidFill>
                  <a:srgbClr val="000000"/>
                </a:solidFill>
                <a:effectLst/>
                <a:highlight>
                  <a:srgbClr val="FFFFFF"/>
                </a:highlight>
                <a:latin typeface="+mj-lt"/>
              </a:rPr>
              <a:t> AI systems often handle sensitive personal data, which can be vulnerable to privacy breaches, leading to regulatory and legal issues for organizations.</a:t>
            </a:r>
          </a:p>
          <a:p>
            <a:pPr algn="just" fontAlgn="base"/>
            <a:r>
              <a:rPr lang="en-US" sz="2400" b="1" i="0" dirty="0">
                <a:solidFill>
                  <a:srgbClr val="000000"/>
                </a:solidFill>
                <a:effectLst/>
                <a:highlight>
                  <a:srgbClr val="FFFFFF"/>
                </a:highlight>
                <a:latin typeface="+mj-lt"/>
              </a:rPr>
              <a:t>Data integrity: </a:t>
            </a:r>
            <a:r>
              <a:rPr lang="en-US" sz="2400" b="0" i="0" dirty="0">
                <a:solidFill>
                  <a:srgbClr val="000000"/>
                </a:solidFill>
                <a:effectLst/>
                <a:highlight>
                  <a:srgbClr val="FFFFFF"/>
                </a:highlight>
                <a:latin typeface="+mj-lt"/>
              </a:rPr>
              <a:t>AI models are only as reliable as their training data. Distorted or biased data can lead to false positives, inaccurate outputs or poor decision-making.</a:t>
            </a:r>
          </a:p>
          <a:p>
            <a:pPr algn="just" fontAlgn="base"/>
            <a:endParaRPr lang="en-US" sz="2400" dirty="0">
              <a:solidFill>
                <a:srgbClr val="000000"/>
              </a:solidFill>
              <a:highlight>
                <a:srgbClr val="FFFFFF"/>
              </a:highlight>
              <a:latin typeface="+mj-lt"/>
            </a:endParaRPr>
          </a:p>
          <a:p>
            <a:pPr algn="just" fontAlgn="base"/>
            <a:r>
              <a:rPr lang="en-US" sz="2400" i="1" dirty="0">
                <a:solidFill>
                  <a:srgbClr val="000000"/>
                </a:solidFill>
                <a:effectLst/>
                <a:highlight>
                  <a:srgbClr val="FFFFFF"/>
                </a:highlight>
                <a:latin typeface="+mj-lt"/>
              </a:rPr>
              <a:t>(Reference: https://www.ibm.com/blog/ai-risk-management/)</a:t>
            </a:r>
          </a:p>
          <a:p>
            <a:pPr algn="just" fontAlgn="base"/>
            <a:endParaRPr lang="en-US" sz="2400" b="0" i="0" dirty="0">
              <a:solidFill>
                <a:srgbClr val="000000"/>
              </a:solidFill>
              <a:effectLst/>
              <a:highlight>
                <a:srgbClr val="FFFFFF"/>
              </a:highlight>
              <a:latin typeface="+mj-lt"/>
            </a:endParaRPr>
          </a:p>
        </p:txBody>
      </p:sp>
    </p:spTree>
    <p:extLst>
      <p:ext uri="{BB962C8B-B14F-4D97-AF65-F5344CB8AC3E}">
        <p14:creationId xmlns:p14="http://schemas.microsoft.com/office/powerpoint/2010/main" val="2289499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ulnerabilities, Threats, and Risks Explained | Office of Information  Security | Washington University in St. Louis">
            <a:extLst>
              <a:ext uri="{FF2B5EF4-FFF2-40B4-BE49-F238E27FC236}">
                <a16:creationId xmlns:a16="http://schemas.microsoft.com/office/drawing/2014/main" id="{48B0E44A-7636-6F96-4730-5F1B03612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5669" y="2931206"/>
            <a:ext cx="5186331" cy="3926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A6BAFF-43EE-EEB1-AE6E-ECE63E0DCDAC}"/>
              </a:ext>
            </a:extLst>
          </p:cNvPr>
          <p:cNvPicPr>
            <a:picLocks noChangeAspect="1"/>
          </p:cNvPicPr>
          <p:nvPr/>
        </p:nvPicPr>
        <p:blipFill>
          <a:blip r:embed="rId3"/>
          <a:stretch>
            <a:fillRect/>
          </a:stretch>
        </p:blipFill>
        <p:spPr>
          <a:xfrm>
            <a:off x="282011" y="769120"/>
            <a:ext cx="6901798" cy="4546363"/>
          </a:xfrm>
          <a:prstGeom prst="rect">
            <a:avLst/>
          </a:prstGeom>
        </p:spPr>
      </p:pic>
    </p:spTree>
    <p:extLst>
      <p:ext uri="{BB962C8B-B14F-4D97-AF65-F5344CB8AC3E}">
        <p14:creationId xmlns:p14="http://schemas.microsoft.com/office/powerpoint/2010/main" val="2115085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0AACDE-906B-84D3-89F3-66C30B0D85D7}"/>
              </a:ext>
            </a:extLst>
          </p:cNvPr>
          <p:cNvSpPr txBox="1"/>
          <p:nvPr/>
        </p:nvSpPr>
        <p:spPr>
          <a:xfrm>
            <a:off x="301951" y="212735"/>
            <a:ext cx="11588097" cy="7048083"/>
          </a:xfrm>
          <a:prstGeom prst="rect">
            <a:avLst/>
          </a:prstGeom>
          <a:noFill/>
        </p:spPr>
        <p:txBody>
          <a:bodyPr wrap="square">
            <a:spAutoFit/>
          </a:bodyPr>
          <a:lstStyle/>
          <a:p>
            <a:pPr algn="l" fontAlgn="base"/>
            <a:r>
              <a:rPr lang="en-US" sz="3200" b="1" i="0" dirty="0">
                <a:solidFill>
                  <a:srgbClr val="000000"/>
                </a:solidFill>
                <a:effectLst/>
                <a:highlight>
                  <a:srgbClr val="FFFFFF"/>
                </a:highlight>
                <a:latin typeface="+mj-lt"/>
              </a:rPr>
              <a:t>Model</a:t>
            </a:r>
            <a:r>
              <a:rPr lang="en-US" sz="3200" b="0" i="0" dirty="0">
                <a:solidFill>
                  <a:srgbClr val="000000"/>
                </a:solidFill>
                <a:effectLst/>
                <a:highlight>
                  <a:srgbClr val="FFFFFF"/>
                </a:highlight>
                <a:latin typeface="+mj-lt"/>
              </a:rPr>
              <a:t> </a:t>
            </a:r>
            <a:r>
              <a:rPr lang="en-US" sz="3200" b="1" i="0" dirty="0">
                <a:solidFill>
                  <a:srgbClr val="000000"/>
                </a:solidFill>
                <a:effectLst/>
                <a:highlight>
                  <a:srgbClr val="FFFFFF"/>
                </a:highlight>
                <a:latin typeface="+mj-lt"/>
              </a:rPr>
              <a:t>risks</a:t>
            </a:r>
            <a:endParaRPr lang="en-US" sz="3200" b="0" i="0" u="none" strike="noStrike" dirty="0">
              <a:solidFill>
                <a:srgbClr val="0062FF"/>
              </a:solidFill>
              <a:effectLst/>
              <a:highlight>
                <a:srgbClr val="FFFFFF"/>
              </a:highlight>
              <a:latin typeface="+mj-lt"/>
              <a:hlinkClick r:id="rId2"/>
            </a:endParaRPr>
          </a:p>
          <a:p>
            <a:pPr algn="l" fontAlgn="base"/>
            <a:r>
              <a:rPr lang="en-US" sz="2000" b="0" i="0" u="none" strike="noStrike" dirty="0">
                <a:solidFill>
                  <a:srgbClr val="0062FF"/>
                </a:solidFill>
                <a:effectLst/>
                <a:highlight>
                  <a:srgbClr val="FFFFFF"/>
                </a:highlight>
                <a:latin typeface="+mj-lt"/>
                <a:hlinkClick r:id="rId2"/>
              </a:rPr>
              <a:t>Threat actors</a:t>
            </a:r>
            <a:r>
              <a:rPr lang="en-US" sz="2000" b="0" i="0" dirty="0">
                <a:solidFill>
                  <a:srgbClr val="000000"/>
                </a:solidFill>
                <a:effectLst/>
                <a:highlight>
                  <a:srgbClr val="FFFFFF"/>
                </a:highlight>
                <a:latin typeface="+mj-lt"/>
              </a:rPr>
              <a:t> can target AI models for theft, reverse engineering or unauthorized manipulation. </a:t>
            </a:r>
          </a:p>
          <a:p>
            <a:pPr algn="l" fontAlgn="base"/>
            <a:endParaRPr lang="en-US" sz="2000" b="1" i="0" dirty="0">
              <a:solidFill>
                <a:srgbClr val="000000"/>
              </a:solidFill>
              <a:effectLst/>
              <a:highlight>
                <a:srgbClr val="FFFFFF"/>
              </a:highlight>
              <a:latin typeface="+mj-lt"/>
            </a:endParaRPr>
          </a:p>
          <a:p>
            <a:pPr algn="l" fontAlgn="base"/>
            <a:r>
              <a:rPr lang="en-US" sz="2000" b="1" i="0" dirty="0">
                <a:solidFill>
                  <a:srgbClr val="000000"/>
                </a:solidFill>
                <a:effectLst/>
                <a:highlight>
                  <a:srgbClr val="FFFFFF"/>
                </a:highlight>
                <a:latin typeface="+mj-lt"/>
              </a:rPr>
              <a:t>Adversarial attacks: </a:t>
            </a:r>
            <a:r>
              <a:rPr lang="en-US" sz="2000" b="0" i="0" dirty="0">
                <a:solidFill>
                  <a:srgbClr val="000000"/>
                </a:solidFill>
                <a:effectLst/>
                <a:highlight>
                  <a:srgbClr val="FFFFFF"/>
                </a:highlight>
                <a:latin typeface="+mj-lt"/>
              </a:rPr>
              <a:t>These attacks manipulate input data to deceive AI systems into making incorrect predictions or classifications. For instance, attackers might generate adversarial examples that they feed to AI algorithms to purposefully interfere with decision-making or produce bias.</a:t>
            </a:r>
          </a:p>
          <a:p>
            <a:pPr algn="l" fontAlgn="base"/>
            <a:endParaRPr lang="en-US" sz="2000" b="1" i="0" u="none" strike="noStrike" dirty="0">
              <a:solidFill>
                <a:srgbClr val="0062FF"/>
              </a:solidFill>
              <a:effectLst/>
              <a:highlight>
                <a:srgbClr val="FFFFFF"/>
              </a:highlight>
              <a:latin typeface="+mj-lt"/>
              <a:hlinkClick r:id="rId3"/>
            </a:endParaRPr>
          </a:p>
          <a:p>
            <a:pPr algn="l" fontAlgn="base"/>
            <a:r>
              <a:rPr lang="en-US" sz="2000" b="1" i="0" u="none" strike="noStrike" dirty="0">
                <a:solidFill>
                  <a:srgbClr val="0062FF"/>
                </a:solidFill>
                <a:effectLst/>
                <a:highlight>
                  <a:srgbClr val="FFFFFF"/>
                </a:highlight>
                <a:latin typeface="+mj-lt"/>
                <a:hlinkClick r:id="rId3"/>
              </a:rPr>
              <a:t>Prompt injections</a:t>
            </a:r>
            <a:r>
              <a:rPr lang="en-US" sz="2000" b="1" i="0" dirty="0">
                <a:solidFill>
                  <a:srgbClr val="000000"/>
                </a:solidFill>
                <a:effectLst/>
                <a:highlight>
                  <a:srgbClr val="FFFFFF"/>
                </a:highlight>
                <a:latin typeface="+mj-lt"/>
              </a:rPr>
              <a:t>: </a:t>
            </a:r>
            <a:r>
              <a:rPr lang="en-US" sz="2000" b="0" i="0" dirty="0">
                <a:solidFill>
                  <a:srgbClr val="000000"/>
                </a:solidFill>
                <a:effectLst/>
                <a:highlight>
                  <a:srgbClr val="FFFFFF"/>
                </a:highlight>
                <a:latin typeface="+mj-lt"/>
              </a:rPr>
              <a:t>These attacks target </a:t>
            </a:r>
            <a:r>
              <a:rPr lang="en-US" sz="2000" b="0" i="0" u="none" strike="noStrike" dirty="0">
                <a:solidFill>
                  <a:srgbClr val="0062FF"/>
                </a:solidFill>
                <a:effectLst/>
                <a:highlight>
                  <a:srgbClr val="FFFFFF"/>
                </a:highlight>
                <a:latin typeface="+mj-lt"/>
                <a:hlinkClick r:id="rId4"/>
              </a:rPr>
              <a:t>large language models</a:t>
            </a:r>
            <a:r>
              <a:rPr lang="en-US" sz="2000" b="0" i="0" dirty="0">
                <a:solidFill>
                  <a:srgbClr val="000000"/>
                </a:solidFill>
                <a:effectLst/>
                <a:highlight>
                  <a:srgbClr val="FFFFFF"/>
                </a:highlight>
                <a:latin typeface="+mj-lt"/>
              </a:rPr>
              <a:t> (LLMs). </a:t>
            </a:r>
            <a:r>
              <a:rPr lang="en-US" sz="2000" b="0" i="0" u="none" strike="noStrike" dirty="0">
                <a:solidFill>
                  <a:srgbClr val="0062FF"/>
                </a:solidFill>
                <a:effectLst/>
                <a:highlight>
                  <a:srgbClr val="FFFFFF"/>
                </a:highlight>
                <a:latin typeface="+mj-lt"/>
                <a:hlinkClick r:id="rId5"/>
              </a:rPr>
              <a:t>Hackers</a:t>
            </a:r>
            <a:r>
              <a:rPr lang="en-US" sz="2000" b="0" i="0" dirty="0">
                <a:solidFill>
                  <a:srgbClr val="000000"/>
                </a:solidFill>
                <a:effectLst/>
                <a:highlight>
                  <a:srgbClr val="FFFFFF"/>
                </a:highlight>
                <a:latin typeface="+mj-lt"/>
              </a:rPr>
              <a:t> disguise malicious inputs as legitimate prompts, manipulating </a:t>
            </a:r>
            <a:r>
              <a:rPr lang="en-US" sz="2000" b="0" i="0" u="none" strike="noStrike" dirty="0">
                <a:solidFill>
                  <a:srgbClr val="0062FF"/>
                </a:solidFill>
                <a:effectLst/>
                <a:highlight>
                  <a:srgbClr val="FFFFFF"/>
                </a:highlight>
                <a:latin typeface="+mj-lt"/>
                <a:hlinkClick r:id="rId6"/>
              </a:rPr>
              <a:t>generative AI</a:t>
            </a:r>
            <a:r>
              <a:rPr lang="en-US" sz="2000" b="0" i="0" dirty="0">
                <a:solidFill>
                  <a:srgbClr val="000000"/>
                </a:solidFill>
                <a:effectLst/>
                <a:highlight>
                  <a:srgbClr val="FFFFFF"/>
                </a:highlight>
                <a:latin typeface="+mj-lt"/>
              </a:rPr>
              <a:t> systems into leaking sensitive data, spreading misinformation or worse. Even basic prompt injections can make AI </a:t>
            </a:r>
            <a:r>
              <a:rPr lang="en-US" sz="2000" b="0" i="0" u="none" strike="noStrike" dirty="0">
                <a:solidFill>
                  <a:srgbClr val="0062FF"/>
                </a:solidFill>
                <a:effectLst/>
                <a:highlight>
                  <a:srgbClr val="FFFFFF"/>
                </a:highlight>
                <a:latin typeface="+mj-lt"/>
                <a:hlinkClick r:id="rId7"/>
              </a:rPr>
              <a:t>chatbots</a:t>
            </a:r>
            <a:r>
              <a:rPr lang="en-US" sz="2000" b="0" i="0" dirty="0">
                <a:solidFill>
                  <a:srgbClr val="000000"/>
                </a:solidFill>
                <a:effectLst/>
                <a:highlight>
                  <a:srgbClr val="FFFFFF"/>
                </a:highlight>
                <a:latin typeface="+mj-lt"/>
              </a:rPr>
              <a:t> like ChatGPT ignore system guardrails and say things that they shouldn’t.</a:t>
            </a:r>
          </a:p>
          <a:p>
            <a:pPr algn="l" fontAlgn="base"/>
            <a:endParaRPr lang="en-US" sz="2000" b="1" i="0" dirty="0">
              <a:solidFill>
                <a:srgbClr val="000000"/>
              </a:solidFill>
              <a:effectLst/>
              <a:highlight>
                <a:srgbClr val="FFFFFF"/>
              </a:highlight>
              <a:latin typeface="+mj-lt"/>
            </a:endParaRPr>
          </a:p>
          <a:p>
            <a:pPr algn="l" fontAlgn="base"/>
            <a:r>
              <a:rPr lang="en-US" sz="2000" b="1" i="0" dirty="0">
                <a:solidFill>
                  <a:srgbClr val="000000"/>
                </a:solidFill>
                <a:effectLst/>
                <a:highlight>
                  <a:srgbClr val="FFFFFF"/>
                </a:highlight>
                <a:latin typeface="+mj-lt"/>
              </a:rPr>
              <a:t>Model interpretability: </a:t>
            </a:r>
            <a:r>
              <a:rPr lang="en-US" sz="2000" b="0" i="0" dirty="0">
                <a:solidFill>
                  <a:srgbClr val="000000"/>
                </a:solidFill>
                <a:effectLst/>
                <a:highlight>
                  <a:srgbClr val="FFFFFF"/>
                </a:highlight>
                <a:latin typeface="+mj-lt"/>
              </a:rPr>
              <a:t>Complex AI models are often difficult to interpret, making it hard for users to understand how they reach their decisions. This lack of transparency can ultimately impede bias detection and accountability while eroding trust in AI systems and their providers.</a:t>
            </a:r>
          </a:p>
          <a:p>
            <a:pPr algn="l" fontAlgn="base"/>
            <a:endParaRPr lang="en-US" sz="2000" b="1" i="0" dirty="0">
              <a:solidFill>
                <a:srgbClr val="000000"/>
              </a:solidFill>
              <a:effectLst/>
              <a:highlight>
                <a:srgbClr val="FFFFFF"/>
              </a:highlight>
              <a:latin typeface="+mj-lt"/>
            </a:endParaRPr>
          </a:p>
          <a:p>
            <a:pPr algn="l" fontAlgn="base"/>
            <a:r>
              <a:rPr lang="en-US" sz="2000" b="1" i="0" dirty="0">
                <a:solidFill>
                  <a:srgbClr val="000000"/>
                </a:solidFill>
                <a:effectLst/>
                <a:highlight>
                  <a:srgbClr val="FFFFFF"/>
                </a:highlight>
                <a:latin typeface="+mj-lt"/>
              </a:rPr>
              <a:t>Supply chain attacks: </a:t>
            </a:r>
            <a:r>
              <a:rPr lang="en-US" sz="2000" b="0" i="0" dirty="0">
                <a:solidFill>
                  <a:srgbClr val="000000"/>
                </a:solidFill>
                <a:effectLst/>
                <a:highlight>
                  <a:srgbClr val="FFFFFF"/>
                </a:highlight>
                <a:latin typeface="+mj-lt"/>
              </a:rPr>
              <a:t>Supply chain attacks occur when threat actors target AI systems at the supply chain level, including at their development, deployment or maintenance stages. For instance, attackers might exploit vulnerabilities in third-party components used in AI development, leading to data breaches or unauthorized access.</a:t>
            </a:r>
          </a:p>
          <a:p>
            <a:pPr fontAlgn="base"/>
            <a:r>
              <a:rPr lang="en-US" sz="2000" i="1" dirty="0">
                <a:solidFill>
                  <a:srgbClr val="000000"/>
                </a:solidFill>
                <a:effectLst/>
                <a:highlight>
                  <a:srgbClr val="FFFFFF"/>
                </a:highlight>
                <a:latin typeface="+mj-lt"/>
              </a:rPr>
              <a:t>(Reference: https://www.ibm.com/blog/ai-risk-management/)</a:t>
            </a:r>
          </a:p>
          <a:p>
            <a:pPr algn="l" fontAlgn="base"/>
            <a:endParaRPr lang="en-US" sz="2000" b="0" i="0" dirty="0">
              <a:solidFill>
                <a:srgbClr val="000000"/>
              </a:solidFill>
              <a:effectLst/>
              <a:highlight>
                <a:srgbClr val="FFFFFF"/>
              </a:highlight>
              <a:latin typeface="+mj-lt"/>
            </a:endParaRPr>
          </a:p>
        </p:txBody>
      </p:sp>
    </p:spTree>
    <p:extLst>
      <p:ext uri="{BB962C8B-B14F-4D97-AF65-F5344CB8AC3E}">
        <p14:creationId xmlns:p14="http://schemas.microsoft.com/office/powerpoint/2010/main" val="1186570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0AACDE-906B-84D3-89F3-66C30B0D85D7}"/>
              </a:ext>
            </a:extLst>
          </p:cNvPr>
          <p:cNvSpPr txBox="1"/>
          <p:nvPr/>
        </p:nvSpPr>
        <p:spPr>
          <a:xfrm>
            <a:off x="301951" y="428178"/>
            <a:ext cx="11588097" cy="6740307"/>
          </a:xfrm>
          <a:prstGeom prst="rect">
            <a:avLst/>
          </a:prstGeom>
          <a:noFill/>
        </p:spPr>
        <p:txBody>
          <a:bodyPr wrap="square">
            <a:spAutoFit/>
          </a:bodyPr>
          <a:lstStyle/>
          <a:p>
            <a:pPr algn="just" fontAlgn="base"/>
            <a:r>
              <a:rPr lang="en-US" sz="3200" b="1" i="0" dirty="0">
                <a:solidFill>
                  <a:srgbClr val="000000"/>
                </a:solidFill>
                <a:effectLst/>
                <a:highlight>
                  <a:srgbClr val="FFFFFF"/>
                </a:highlight>
                <a:latin typeface="+mj-lt"/>
              </a:rPr>
              <a:t>Operational risks</a:t>
            </a:r>
          </a:p>
          <a:p>
            <a:pPr algn="just" fontAlgn="base"/>
            <a:endParaRPr lang="en-US" sz="2000" b="0" i="0" dirty="0">
              <a:solidFill>
                <a:srgbClr val="000000"/>
              </a:solidFill>
              <a:effectLst/>
              <a:highlight>
                <a:srgbClr val="FFFFFF"/>
              </a:highlight>
              <a:latin typeface="+mj-lt"/>
            </a:endParaRPr>
          </a:p>
          <a:p>
            <a:pPr algn="just" fontAlgn="base"/>
            <a:r>
              <a:rPr lang="en-US" sz="2000" b="0" i="0" dirty="0">
                <a:solidFill>
                  <a:srgbClr val="000000"/>
                </a:solidFill>
                <a:effectLst/>
                <a:highlight>
                  <a:srgbClr val="FFFFFF"/>
                </a:highlight>
                <a:latin typeface="+mj-lt"/>
              </a:rPr>
              <a:t>Though AI models can seem like magic, they are fundamentally products of sophisticated code and </a:t>
            </a:r>
            <a:r>
              <a:rPr lang="en-US" sz="2000" b="0" i="0" u="none" strike="noStrike" dirty="0">
                <a:solidFill>
                  <a:srgbClr val="0062FF"/>
                </a:solidFill>
                <a:effectLst/>
                <a:highlight>
                  <a:srgbClr val="FFFFFF"/>
                </a:highlight>
                <a:latin typeface="+mj-lt"/>
                <a:hlinkClick r:id="rId2"/>
              </a:rPr>
              <a:t>machine learning</a:t>
            </a:r>
            <a:r>
              <a:rPr lang="en-US" sz="2000" b="0" i="0" dirty="0">
                <a:solidFill>
                  <a:srgbClr val="000000"/>
                </a:solidFill>
                <a:effectLst/>
                <a:highlight>
                  <a:srgbClr val="FFFFFF"/>
                </a:highlight>
                <a:latin typeface="+mj-lt"/>
              </a:rPr>
              <a:t> algorithms. Like all technologies, they are susceptible to operational risks. Left unaddressed, these risks can lead to system failures and security vulnerabilities that threat actors can exploit. </a:t>
            </a:r>
          </a:p>
          <a:p>
            <a:pPr algn="just" fontAlgn="base"/>
            <a:r>
              <a:rPr lang="en-US" sz="2000" b="0" i="0" dirty="0">
                <a:solidFill>
                  <a:srgbClr val="000000"/>
                </a:solidFill>
                <a:effectLst/>
                <a:highlight>
                  <a:srgbClr val="FFFFFF"/>
                </a:highlight>
                <a:latin typeface="+mj-lt"/>
              </a:rPr>
              <a:t>Some of the most common operational risks include:</a:t>
            </a:r>
          </a:p>
          <a:p>
            <a:pPr algn="just" fontAlgn="base"/>
            <a:r>
              <a:rPr lang="en-US" sz="2000" b="1" i="0" dirty="0">
                <a:solidFill>
                  <a:srgbClr val="000000"/>
                </a:solidFill>
                <a:effectLst/>
                <a:highlight>
                  <a:srgbClr val="FFFFFF"/>
                </a:highlight>
                <a:latin typeface="+mj-lt"/>
              </a:rPr>
              <a:t>Drift or decay:</a:t>
            </a:r>
            <a:r>
              <a:rPr lang="en-US" sz="2000" b="0" i="0" dirty="0">
                <a:solidFill>
                  <a:srgbClr val="000000"/>
                </a:solidFill>
                <a:effectLst/>
                <a:highlight>
                  <a:srgbClr val="FFFFFF"/>
                </a:highlight>
                <a:latin typeface="+mj-lt"/>
              </a:rPr>
              <a:t> AI models can experience </a:t>
            </a:r>
            <a:r>
              <a:rPr lang="en-US" sz="2000" b="0" i="0" u="none" strike="noStrike" dirty="0">
                <a:solidFill>
                  <a:srgbClr val="0062FF"/>
                </a:solidFill>
                <a:effectLst/>
                <a:highlight>
                  <a:srgbClr val="FFFFFF"/>
                </a:highlight>
                <a:latin typeface="+mj-lt"/>
                <a:hlinkClick r:id="rId3"/>
              </a:rPr>
              <a:t>model drift</a:t>
            </a:r>
            <a:r>
              <a:rPr lang="en-US" sz="2000" b="0" i="0" dirty="0">
                <a:solidFill>
                  <a:srgbClr val="000000"/>
                </a:solidFill>
                <a:effectLst/>
                <a:highlight>
                  <a:srgbClr val="FFFFFF"/>
                </a:highlight>
                <a:latin typeface="+mj-lt"/>
              </a:rPr>
              <a:t>, a process where changes in data or the relationships between data points can lead to degraded performance. For example, a fraud detection model might become less accurate over time and let fraudulent transactions slip through the cracks.</a:t>
            </a:r>
          </a:p>
          <a:p>
            <a:pPr algn="just" fontAlgn="base"/>
            <a:r>
              <a:rPr lang="en-US" sz="2000" b="1" i="0" dirty="0">
                <a:solidFill>
                  <a:srgbClr val="000000"/>
                </a:solidFill>
                <a:effectLst/>
                <a:highlight>
                  <a:srgbClr val="FFFFFF"/>
                </a:highlight>
                <a:latin typeface="+mj-lt"/>
              </a:rPr>
              <a:t>Sustainability issues:</a:t>
            </a:r>
            <a:r>
              <a:rPr lang="en-US" sz="2000" b="0" i="0" dirty="0">
                <a:solidFill>
                  <a:srgbClr val="000000"/>
                </a:solidFill>
                <a:effectLst/>
                <a:highlight>
                  <a:srgbClr val="FFFFFF"/>
                </a:highlight>
                <a:latin typeface="+mj-lt"/>
              </a:rPr>
              <a:t> AI systems are new and complex technologies that require proper scaling and support. Neglecting sustainability can lead to challenges in maintaining and updating these systems, causing inconsistent performance and increased operating costs and energy consumption.</a:t>
            </a:r>
          </a:p>
          <a:p>
            <a:pPr algn="just" fontAlgn="base"/>
            <a:r>
              <a:rPr lang="en-US" sz="2000" b="1" i="0" dirty="0">
                <a:solidFill>
                  <a:srgbClr val="000000"/>
                </a:solidFill>
                <a:effectLst/>
                <a:highlight>
                  <a:srgbClr val="FFFFFF"/>
                </a:highlight>
                <a:latin typeface="+mj-lt"/>
              </a:rPr>
              <a:t>Integration challenges:</a:t>
            </a:r>
            <a:r>
              <a:rPr lang="en-US" sz="2000" b="0" i="0" dirty="0">
                <a:solidFill>
                  <a:srgbClr val="000000"/>
                </a:solidFill>
                <a:effectLst/>
                <a:highlight>
                  <a:srgbClr val="FFFFFF"/>
                </a:highlight>
                <a:latin typeface="+mj-lt"/>
              </a:rPr>
              <a:t> Integrating AI systems with existing IT infrastructure can be complex and resource-intensive. Organizations often encounter issues with compatibility, data silos and system interoperability. Introducing AI systems can also create new vulnerabilities by expanding the </a:t>
            </a:r>
            <a:r>
              <a:rPr lang="en-US" sz="2000" b="0" i="0" u="none" strike="noStrike" dirty="0">
                <a:solidFill>
                  <a:srgbClr val="0062FF"/>
                </a:solidFill>
                <a:effectLst/>
                <a:highlight>
                  <a:srgbClr val="FFFFFF"/>
                </a:highlight>
                <a:latin typeface="+mj-lt"/>
                <a:hlinkClick r:id="rId4"/>
              </a:rPr>
              <a:t>attack surface</a:t>
            </a:r>
            <a:r>
              <a:rPr lang="en-US" sz="2000" b="0" i="0" dirty="0">
                <a:solidFill>
                  <a:srgbClr val="000000"/>
                </a:solidFill>
                <a:effectLst/>
                <a:highlight>
                  <a:srgbClr val="FFFFFF"/>
                </a:highlight>
                <a:latin typeface="+mj-lt"/>
              </a:rPr>
              <a:t> for</a:t>
            </a:r>
            <a:r>
              <a:rPr lang="en-US" sz="2000" b="0" i="0" u="none" strike="noStrike" dirty="0">
                <a:solidFill>
                  <a:srgbClr val="0062FF"/>
                </a:solidFill>
                <a:effectLst/>
                <a:highlight>
                  <a:srgbClr val="FFFFFF"/>
                </a:highlight>
                <a:latin typeface="+mj-lt"/>
                <a:hlinkClick r:id="rId5"/>
              </a:rPr>
              <a:t> cyberthreats</a:t>
            </a:r>
            <a:r>
              <a:rPr lang="en-US" sz="2000" b="0" i="0" dirty="0">
                <a:solidFill>
                  <a:srgbClr val="000000"/>
                </a:solidFill>
                <a:effectLst/>
                <a:highlight>
                  <a:srgbClr val="FFFFFF"/>
                </a:highlight>
                <a:latin typeface="+mj-lt"/>
              </a:rPr>
              <a:t>. </a:t>
            </a:r>
          </a:p>
          <a:p>
            <a:pPr algn="just" fontAlgn="base"/>
            <a:r>
              <a:rPr lang="en-US" sz="2000" b="1" i="0" dirty="0">
                <a:solidFill>
                  <a:srgbClr val="000000"/>
                </a:solidFill>
                <a:effectLst/>
                <a:highlight>
                  <a:srgbClr val="FFFFFF"/>
                </a:highlight>
                <a:latin typeface="+mj-lt"/>
              </a:rPr>
              <a:t>Lack of accountability:</a:t>
            </a:r>
            <a:r>
              <a:rPr lang="en-US" sz="2000" b="0" i="0" dirty="0">
                <a:solidFill>
                  <a:srgbClr val="000000"/>
                </a:solidFill>
                <a:effectLst/>
                <a:highlight>
                  <a:srgbClr val="FFFFFF"/>
                </a:highlight>
                <a:latin typeface="+mj-lt"/>
              </a:rPr>
              <a:t> With AI systems being relatively new technologies, many organizations don’t have the proper corporate governance structures in place. The result is that AI systems often lack oversight. </a:t>
            </a:r>
            <a:r>
              <a:rPr lang="en-US" sz="2000" b="0" i="0" u="none" strike="noStrike" dirty="0">
                <a:solidFill>
                  <a:srgbClr val="0062FF"/>
                </a:solidFill>
                <a:effectLst/>
                <a:highlight>
                  <a:srgbClr val="FFFFFF"/>
                </a:highlight>
                <a:latin typeface="+mj-lt"/>
                <a:hlinkClick r:id="rId6"/>
              </a:rPr>
              <a:t>McKinsey found</a:t>
            </a:r>
            <a:r>
              <a:rPr lang="en-US" sz="2000" b="0" i="0" dirty="0">
                <a:solidFill>
                  <a:srgbClr val="000000"/>
                </a:solidFill>
                <a:effectLst/>
                <a:highlight>
                  <a:srgbClr val="FFFFFF"/>
                </a:highlight>
                <a:latin typeface="+mj-lt"/>
              </a:rPr>
              <a:t> that just 18 percent of organizations have a council or board with the authority to make decisions about responsible AI governance.</a:t>
            </a:r>
          </a:p>
          <a:p>
            <a:pPr algn="just" fontAlgn="base"/>
            <a:r>
              <a:rPr lang="en-US" sz="2000" i="1" dirty="0">
                <a:solidFill>
                  <a:srgbClr val="000000"/>
                </a:solidFill>
                <a:effectLst/>
                <a:highlight>
                  <a:srgbClr val="FFFFFF"/>
                </a:highlight>
                <a:latin typeface="+mj-lt"/>
              </a:rPr>
              <a:t>(Reference: https://www.ibm.com/blog/ai-risk-management/)</a:t>
            </a:r>
          </a:p>
          <a:p>
            <a:pPr algn="just" fontAlgn="base"/>
            <a:endParaRPr lang="en-US" sz="2000" b="0" i="0" dirty="0">
              <a:solidFill>
                <a:srgbClr val="000000"/>
              </a:solidFill>
              <a:effectLst/>
              <a:highlight>
                <a:srgbClr val="FFFFFF"/>
              </a:highlight>
              <a:latin typeface="+mj-lt"/>
            </a:endParaRPr>
          </a:p>
        </p:txBody>
      </p:sp>
    </p:spTree>
    <p:extLst>
      <p:ext uri="{BB962C8B-B14F-4D97-AF65-F5344CB8AC3E}">
        <p14:creationId xmlns:p14="http://schemas.microsoft.com/office/powerpoint/2010/main" val="2399521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0AACDE-906B-84D3-89F3-66C30B0D85D7}"/>
              </a:ext>
            </a:extLst>
          </p:cNvPr>
          <p:cNvSpPr txBox="1"/>
          <p:nvPr/>
        </p:nvSpPr>
        <p:spPr>
          <a:xfrm>
            <a:off x="301951" y="428178"/>
            <a:ext cx="11588097" cy="6986528"/>
          </a:xfrm>
          <a:prstGeom prst="rect">
            <a:avLst/>
          </a:prstGeom>
          <a:noFill/>
        </p:spPr>
        <p:txBody>
          <a:bodyPr wrap="square">
            <a:spAutoFit/>
          </a:bodyPr>
          <a:lstStyle/>
          <a:p>
            <a:pPr algn="just" fontAlgn="base"/>
            <a:r>
              <a:rPr lang="en-US" sz="2800" b="1" i="0" dirty="0">
                <a:solidFill>
                  <a:srgbClr val="000000"/>
                </a:solidFill>
                <a:effectLst/>
                <a:highlight>
                  <a:srgbClr val="FFFFFF"/>
                </a:highlight>
                <a:latin typeface="IBM Plex Sans" panose="020B0503050203000203" pitchFamily="34" charset="0"/>
              </a:rPr>
              <a:t>Ethical and legal risks</a:t>
            </a:r>
          </a:p>
          <a:p>
            <a:pPr algn="just" fontAlgn="base"/>
            <a:r>
              <a:rPr lang="en-US" sz="2000" b="0" i="0" dirty="0">
                <a:solidFill>
                  <a:srgbClr val="000000"/>
                </a:solidFill>
                <a:effectLst/>
                <a:highlight>
                  <a:srgbClr val="FFFFFF"/>
                </a:highlight>
                <a:latin typeface="IBM Plex Sans" panose="020B0503050203000203" pitchFamily="34" charset="0"/>
              </a:rPr>
              <a:t>If organizations don’t prioritize safety and ethics when developing and deploying AI systems, they risk committing privacy violations and producing biased outcomes. For instance, biased training data used for hiring decisions might reinforce gender or racial stereotypes and create AI models that favor certain demographic groups over others.</a:t>
            </a:r>
          </a:p>
          <a:p>
            <a:pPr algn="just" fontAlgn="base"/>
            <a:endParaRPr lang="en-US" sz="2000" dirty="0">
              <a:solidFill>
                <a:srgbClr val="000000"/>
              </a:solidFill>
              <a:highlight>
                <a:srgbClr val="FFFFFF"/>
              </a:highlight>
              <a:latin typeface="IBM Plex Sans" panose="020B0503050203000203" pitchFamily="34" charset="0"/>
            </a:endParaRPr>
          </a:p>
          <a:p>
            <a:pPr algn="just" fontAlgn="base"/>
            <a:r>
              <a:rPr lang="en-US" sz="2000" b="0" i="0" dirty="0">
                <a:solidFill>
                  <a:srgbClr val="000000"/>
                </a:solidFill>
                <a:effectLst/>
                <a:highlight>
                  <a:srgbClr val="FFFFFF"/>
                </a:highlight>
                <a:latin typeface="IBM Plex Sans" panose="020B0503050203000203" pitchFamily="34" charset="0"/>
              </a:rPr>
              <a:t>Common ethical and legal risks include:</a:t>
            </a:r>
          </a:p>
          <a:p>
            <a:pPr algn="just" fontAlgn="base"/>
            <a:r>
              <a:rPr lang="en-US" sz="2000" b="1" i="0" dirty="0">
                <a:solidFill>
                  <a:srgbClr val="000000"/>
                </a:solidFill>
                <a:effectLst/>
                <a:highlight>
                  <a:srgbClr val="FFFFFF"/>
                </a:highlight>
                <a:latin typeface="IBM Plex Sans" panose="020B0503050203000203" pitchFamily="34" charset="0"/>
              </a:rPr>
              <a:t>Lack of transparency:</a:t>
            </a:r>
            <a:r>
              <a:rPr lang="en-US" sz="2000" b="0" i="0" dirty="0">
                <a:solidFill>
                  <a:srgbClr val="000000"/>
                </a:solidFill>
                <a:effectLst/>
                <a:highlight>
                  <a:srgbClr val="FFFFFF"/>
                </a:highlight>
                <a:latin typeface="IBM Plex Sans" panose="020B0503050203000203" pitchFamily="34" charset="0"/>
              </a:rPr>
              <a:t> Organizations that fail to be transparent and accountable with their AI systems risk losing public trust.</a:t>
            </a:r>
          </a:p>
          <a:p>
            <a:pPr algn="just" fontAlgn="base"/>
            <a:r>
              <a:rPr lang="en-US" sz="2000" b="1" i="0" dirty="0">
                <a:solidFill>
                  <a:srgbClr val="000000"/>
                </a:solidFill>
                <a:effectLst/>
                <a:highlight>
                  <a:srgbClr val="FFFFFF"/>
                </a:highlight>
                <a:latin typeface="IBM Plex Sans" panose="020B0503050203000203" pitchFamily="34" charset="0"/>
              </a:rPr>
              <a:t>Failure to comply with regulatory requirements:</a:t>
            </a:r>
            <a:r>
              <a:rPr lang="en-US" sz="2000" b="0" i="0" dirty="0">
                <a:solidFill>
                  <a:srgbClr val="000000"/>
                </a:solidFill>
                <a:effectLst/>
                <a:highlight>
                  <a:srgbClr val="FFFFFF"/>
                </a:highlight>
                <a:latin typeface="IBM Plex Sans" panose="020B0503050203000203" pitchFamily="34" charset="0"/>
              </a:rPr>
              <a:t> Noncompliance with government regulations such as the GDPR or sector-specific guidelines can lead to steep fines and legal penalties.</a:t>
            </a:r>
          </a:p>
          <a:p>
            <a:pPr algn="just" fontAlgn="base"/>
            <a:r>
              <a:rPr lang="en-US" sz="2000" b="1" i="0" dirty="0">
                <a:solidFill>
                  <a:srgbClr val="000000"/>
                </a:solidFill>
                <a:effectLst/>
                <a:highlight>
                  <a:srgbClr val="FFFFFF"/>
                </a:highlight>
                <a:latin typeface="IBM Plex Sans" panose="020B0503050203000203" pitchFamily="34" charset="0"/>
              </a:rPr>
              <a:t>Algorithmic biases:</a:t>
            </a:r>
            <a:r>
              <a:rPr lang="en-US" sz="2000" b="0" i="0" dirty="0">
                <a:solidFill>
                  <a:srgbClr val="000000"/>
                </a:solidFill>
                <a:effectLst/>
                <a:highlight>
                  <a:srgbClr val="FFFFFF"/>
                </a:highlight>
                <a:latin typeface="IBM Plex Sans" panose="020B0503050203000203" pitchFamily="34" charset="0"/>
              </a:rPr>
              <a:t> AI algorithms can inherit biases from training data, leading to potentially discriminatory outcomes such as biased hiring decisions and unequal access to financial services.</a:t>
            </a:r>
          </a:p>
          <a:p>
            <a:pPr algn="just" fontAlgn="base"/>
            <a:r>
              <a:rPr lang="en-US" sz="2000" b="1" i="0" dirty="0">
                <a:solidFill>
                  <a:srgbClr val="000000"/>
                </a:solidFill>
                <a:effectLst/>
                <a:highlight>
                  <a:srgbClr val="FFFFFF"/>
                </a:highlight>
                <a:latin typeface="IBM Plex Sans" panose="020B0503050203000203" pitchFamily="34" charset="0"/>
              </a:rPr>
              <a:t>Ethical dilemmas</a:t>
            </a:r>
            <a:r>
              <a:rPr lang="en-US" sz="2000" b="0" i="0" dirty="0">
                <a:solidFill>
                  <a:srgbClr val="000000"/>
                </a:solidFill>
                <a:effectLst/>
                <a:highlight>
                  <a:srgbClr val="FFFFFF"/>
                </a:highlight>
                <a:latin typeface="IBM Plex Sans" panose="020B0503050203000203" pitchFamily="34" charset="0"/>
              </a:rPr>
              <a:t>: AI decisions can raise ethical concerns related to privacy, autonomy and human rights. Mishandling these dilemmas can harm an organization’s reputation and erode public trust.</a:t>
            </a:r>
          </a:p>
          <a:p>
            <a:pPr algn="just" fontAlgn="base"/>
            <a:r>
              <a:rPr lang="en-US" sz="2000" b="1" i="0" dirty="0">
                <a:solidFill>
                  <a:srgbClr val="000000"/>
                </a:solidFill>
                <a:effectLst/>
                <a:highlight>
                  <a:srgbClr val="FFFFFF"/>
                </a:highlight>
                <a:latin typeface="IBM Plex Sans" panose="020B0503050203000203" pitchFamily="34" charset="0"/>
              </a:rPr>
              <a:t>Lack of explainability:</a:t>
            </a:r>
            <a:r>
              <a:rPr lang="en-US" sz="2000" b="0" i="0" dirty="0">
                <a:solidFill>
                  <a:srgbClr val="000000"/>
                </a:solidFill>
                <a:effectLst/>
                <a:highlight>
                  <a:srgbClr val="FFFFFF"/>
                </a:highlight>
                <a:latin typeface="IBM Plex Sans" panose="020B0503050203000203" pitchFamily="34" charset="0"/>
              </a:rPr>
              <a:t> </a:t>
            </a:r>
            <a:r>
              <a:rPr lang="en-US" sz="2000" b="0" i="0" u="none" strike="noStrike" dirty="0">
                <a:solidFill>
                  <a:srgbClr val="0062FF"/>
                </a:solidFill>
                <a:effectLst/>
                <a:highlight>
                  <a:srgbClr val="FFFFFF"/>
                </a:highlight>
                <a:latin typeface="IBM Plex Sans" panose="020B0503050203000203" pitchFamily="34" charset="0"/>
                <a:hlinkClick r:id="rId2"/>
              </a:rPr>
              <a:t>Explainability</a:t>
            </a:r>
            <a:r>
              <a:rPr lang="en-US" sz="2000" b="0" i="0" dirty="0">
                <a:solidFill>
                  <a:srgbClr val="000000"/>
                </a:solidFill>
                <a:effectLst/>
                <a:highlight>
                  <a:srgbClr val="FFFFFF"/>
                </a:highlight>
                <a:latin typeface="IBM Plex Sans" panose="020B0503050203000203" pitchFamily="34" charset="0"/>
              </a:rPr>
              <a:t> in AI refers to the ability to understand and justify decisions made by AI systems. Lack of explainability can hinder trust and lead to legal scrutiny and reputational damage. For example, an organization’s CEO not knowing where their LLM gets its training data can result in bad press or regulatory investigations.</a:t>
            </a:r>
          </a:p>
          <a:p>
            <a:pPr algn="just" fontAlgn="base"/>
            <a:r>
              <a:rPr lang="en-US" sz="2000" i="1" dirty="0">
                <a:solidFill>
                  <a:srgbClr val="000000"/>
                </a:solidFill>
                <a:effectLst/>
                <a:highlight>
                  <a:srgbClr val="FFFFFF"/>
                </a:highlight>
                <a:latin typeface="+mj-lt"/>
              </a:rPr>
              <a:t>(Reference: https://www.ibm.com/blog/ai-risk-management/)</a:t>
            </a:r>
          </a:p>
          <a:p>
            <a:pPr algn="just" fontAlgn="base"/>
            <a:endParaRPr lang="en-US" sz="2000" b="0" i="0" dirty="0">
              <a:solidFill>
                <a:srgbClr val="000000"/>
              </a:solidFill>
              <a:effectLst/>
              <a:highlight>
                <a:srgbClr val="FFFFFF"/>
              </a:highlight>
              <a:latin typeface="IBM Plex Sans" panose="020B0503050203000203" pitchFamily="34" charset="0"/>
            </a:endParaRPr>
          </a:p>
          <a:p>
            <a:pPr algn="just" fontAlgn="base"/>
            <a:endParaRPr lang="en-US" sz="2000" b="0" i="0" dirty="0">
              <a:solidFill>
                <a:srgbClr val="000000"/>
              </a:solidFill>
              <a:effectLst/>
              <a:highlight>
                <a:srgbClr val="FFFFFF"/>
              </a:highlight>
              <a:latin typeface="+mj-lt"/>
            </a:endParaRPr>
          </a:p>
        </p:txBody>
      </p:sp>
    </p:spTree>
    <p:extLst>
      <p:ext uri="{BB962C8B-B14F-4D97-AF65-F5344CB8AC3E}">
        <p14:creationId xmlns:p14="http://schemas.microsoft.com/office/powerpoint/2010/main" val="2619017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0AACDE-906B-84D3-89F3-66C30B0D85D7}"/>
              </a:ext>
            </a:extLst>
          </p:cNvPr>
          <p:cNvSpPr txBox="1"/>
          <p:nvPr/>
        </p:nvSpPr>
        <p:spPr>
          <a:xfrm>
            <a:off x="301951" y="462360"/>
            <a:ext cx="11588097" cy="6832640"/>
          </a:xfrm>
          <a:prstGeom prst="rect">
            <a:avLst/>
          </a:prstGeom>
          <a:noFill/>
        </p:spPr>
        <p:txBody>
          <a:bodyPr wrap="square">
            <a:spAutoFit/>
          </a:bodyPr>
          <a:lstStyle/>
          <a:p>
            <a:pPr algn="just" fontAlgn="base"/>
            <a:r>
              <a:rPr lang="en-US" sz="3200" b="1" i="0" dirty="0">
                <a:solidFill>
                  <a:srgbClr val="000000"/>
                </a:solidFill>
                <a:effectLst/>
                <a:highlight>
                  <a:srgbClr val="FFFFFF"/>
                </a:highlight>
                <a:latin typeface="+mj-lt"/>
              </a:rPr>
              <a:t>AI risk management frameworks</a:t>
            </a:r>
          </a:p>
          <a:p>
            <a:pPr algn="just" fontAlgn="base"/>
            <a:r>
              <a:rPr lang="en-US" sz="2800" b="1" i="0" dirty="0">
                <a:solidFill>
                  <a:srgbClr val="000000"/>
                </a:solidFill>
                <a:effectLst/>
                <a:highlight>
                  <a:srgbClr val="FFFFFF"/>
                </a:highlight>
                <a:latin typeface="+mj-lt"/>
              </a:rPr>
              <a:t> </a:t>
            </a:r>
          </a:p>
          <a:p>
            <a:pPr algn="just" fontAlgn="base"/>
            <a:r>
              <a:rPr lang="en-US" sz="2500" b="0" i="0" dirty="0">
                <a:solidFill>
                  <a:srgbClr val="000000"/>
                </a:solidFill>
                <a:effectLst/>
                <a:highlight>
                  <a:srgbClr val="FFFFFF"/>
                </a:highlight>
                <a:latin typeface="+mj-lt"/>
              </a:rPr>
              <a:t>Many organizations address AI risks by adopting AI risk management frameworks, which are sets of guidelines and practices for managing risks across the entire AI lifecycle.</a:t>
            </a:r>
          </a:p>
          <a:p>
            <a:pPr algn="just" fontAlgn="base"/>
            <a:endParaRPr lang="en-US" sz="2500" b="0" i="0" dirty="0">
              <a:solidFill>
                <a:srgbClr val="000000"/>
              </a:solidFill>
              <a:effectLst/>
              <a:highlight>
                <a:srgbClr val="FFFFFF"/>
              </a:highlight>
              <a:latin typeface="+mj-lt"/>
            </a:endParaRPr>
          </a:p>
          <a:p>
            <a:pPr algn="just" fontAlgn="base"/>
            <a:r>
              <a:rPr lang="en-US" sz="2500" b="0" i="0" dirty="0">
                <a:solidFill>
                  <a:srgbClr val="000000"/>
                </a:solidFill>
                <a:effectLst/>
                <a:highlight>
                  <a:srgbClr val="FFFFFF"/>
                </a:highlight>
                <a:latin typeface="+mj-lt"/>
              </a:rPr>
              <a:t>One can also think of these guidelines as playbooks that outline policies, procedures, roles and responsibilities regarding an organization’s use of AI. AI risk management frameworks help organizations develop, deploy and maintain AI systems in a way that minimizes risks, upholds ethical standards and achieves ongoing regulatory compliance.</a:t>
            </a:r>
          </a:p>
          <a:p>
            <a:pPr algn="just" fontAlgn="base"/>
            <a:endParaRPr lang="en-US" sz="2500" b="0" i="0" dirty="0">
              <a:solidFill>
                <a:srgbClr val="000000"/>
              </a:solidFill>
              <a:effectLst/>
              <a:highlight>
                <a:srgbClr val="FFFFFF"/>
              </a:highlight>
              <a:latin typeface="+mj-lt"/>
            </a:endParaRPr>
          </a:p>
          <a:p>
            <a:pPr algn="just" fontAlgn="base"/>
            <a:r>
              <a:rPr lang="en-US" sz="2500" b="0" i="0" dirty="0">
                <a:solidFill>
                  <a:srgbClr val="000000"/>
                </a:solidFill>
                <a:effectLst/>
                <a:highlight>
                  <a:srgbClr val="FFFFFF"/>
                </a:highlight>
                <a:latin typeface="+mj-lt"/>
              </a:rPr>
              <a:t>AI risk management frameworks include:</a:t>
            </a:r>
          </a:p>
          <a:p>
            <a:pPr algn="just" fontAlgn="base"/>
            <a:r>
              <a:rPr lang="en-US" sz="2500" b="1" i="0" dirty="0">
                <a:solidFill>
                  <a:srgbClr val="000000"/>
                </a:solidFill>
                <a:effectLst/>
                <a:highlight>
                  <a:srgbClr val="FFFFFF"/>
                </a:highlight>
                <a:latin typeface="+mj-lt"/>
              </a:rPr>
              <a:t>The NIST AI Risk Management Framework</a:t>
            </a:r>
            <a:endParaRPr lang="en-US" sz="2500" b="0" i="0" dirty="0">
              <a:solidFill>
                <a:srgbClr val="000000"/>
              </a:solidFill>
              <a:effectLst/>
              <a:highlight>
                <a:srgbClr val="FFFFFF"/>
              </a:highlight>
              <a:latin typeface="+mj-lt"/>
            </a:endParaRPr>
          </a:p>
          <a:p>
            <a:pPr algn="just" fontAlgn="base"/>
            <a:r>
              <a:rPr lang="en-US" sz="2500" b="1" i="0" dirty="0">
                <a:solidFill>
                  <a:srgbClr val="000000"/>
                </a:solidFill>
                <a:effectLst/>
                <a:highlight>
                  <a:srgbClr val="FFFFFF"/>
                </a:highlight>
                <a:latin typeface="+mj-lt"/>
              </a:rPr>
              <a:t>The EU AI ACT</a:t>
            </a:r>
            <a:endParaRPr lang="en-US" sz="2500" b="0" i="0" dirty="0">
              <a:solidFill>
                <a:srgbClr val="000000"/>
              </a:solidFill>
              <a:effectLst/>
              <a:highlight>
                <a:srgbClr val="FFFFFF"/>
              </a:highlight>
              <a:latin typeface="+mj-lt"/>
            </a:endParaRPr>
          </a:p>
          <a:p>
            <a:pPr algn="just" fontAlgn="base"/>
            <a:r>
              <a:rPr lang="en-US" sz="2500" b="1" i="0" dirty="0">
                <a:solidFill>
                  <a:srgbClr val="000000"/>
                </a:solidFill>
                <a:effectLst/>
                <a:highlight>
                  <a:srgbClr val="FFFFFF"/>
                </a:highlight>
                <a:latin typeface="+mj-lt"/>
              </a:rPr>
              <a:t>ISO/IEC standards</a:t>
            </a:r>
          </a:p>
          <a:p>
            <a:pPr algn="just" fontAlgn="base"/>
            <a:endParaRPr lang="en-US" sz="2500" b="1" dirty="0">
              <a:solidFill>
                <a:srgbClr val="000000"/>
              </a:solidFill>
              <a:highlight>
                <a:srgbClr val="FFFFFF"/>
              </a:highlight>
              <a:latin typeface="+mj-lt"/>
            </a:endParaRPr>
          </a:p>
          <a:p>
            <a:pPr algn="just" fontAlgn="base"/>
            <a:r>
              <a:rPr lang="en-US" sz="2800" i="1" dirty="0">
                <a:solidFill>
                  <a:srgbClr val="000000"/>
                </a:solidFill>
                <a:effectLst/>
                <a:highlight>
                  <a:srgbClr val="FFFFFF"/>
                </a:highlight>
                <a:latin typeface="+mj-lt"/>
              </a:rPr>
              <a:t>(Reference: https://www.ibm.com/blog/ai-risk-management/)</a:t>
            </a:r>
          </a:p>
          <a:p>
            <a:pPr algn="just" fontAlgn="base"/>
            <a:endParaRPr lang="en-US" sz="2500" b="0" i="0" dirty="0">
              <a:solidFill>
                <a:srgbClr val="000000"/>
              </a:solidFill>
              <a:effectLst/>
              <a:highlight>
                <a:srgbClr val="FFFFFF"/>
              </a:highlight>
              <a:latin typeface="+mj-lt"/>
            </a:endParaRPr>
          </a:p>
        </p:txBody>
      </p:sp>
    </p:spTree>
    <p:extLst>
      <p:ext uri="{BB962C8B-B14F-4D97-AF65-F5344CB8AC3E}">
        <p14:creationId xmlns:p14="http://schemas.microsoft.com/office/powerpoint/2010/main" val="3494516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DF50658-2E19-5223-41D7-A9AE38F8C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513" y="1672789"/>
            <a:ext cx="9998580" cy="50796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5CC94B-F49E-D726-2216-8E495EF670DF}"/>
              </a:ext>
            </a:extLst>
          </p:cNvPr>
          <p:cNvSpPr txBox="1"/>
          <p:nvPr/>
        </p:nvSpPr>
        <p:spPr>
          <a:xfrm>
            <a:off x="314058" y="164684"/>
            <a:ext cx="11171490" cy="1323439"/>
          </a:xfrm>
          <a:prstGeom prst="rect">
            <a:avLst/>
          </a:prstGeom>
          <a:noFill/>
        </p:spPr>
        <p:txBody>
          <a:bodyPr wrap="square">
            <a:spAutoFit/>
          </a:bodyPr>
          <a:lstStyle/>
          <a:p>
            <a:pPr algn="l"/>
            <a:r>
              <a:rPr lang="en-US" sz="2800" b="1" i="0" dirty="0">
                <a:solidFill>
                  <a:srgbClr val="404040"/>
                </a:solidFill>
                <a:effectLst/>
                <a:highlight>
                  <a:srgbClr val="FFFFFF"/>
                </a:highlight>
                <a:latin typeface="arial" panose="020B0604020202020204" pitchFamily="34" charset="0"/>
              </a:rPr>
              <a:t>European AI Act: </a:t>
            </a:r>
            <a:r>
              <a:rPr lang="en-US" sz="2800" b="0" i="0" u="sng" dirty="0">
                <a:solidFill>
                  <a:srgbClr val="004494"/>
                </a:solidFill>
                <a:effectLst/>
                <a:latin typeface="arial" panose="020B0604020202020204" pitchFamily="34" charset="0"/>
                <a:hlinkClick r:id="rId3"/>
              </a:rPr>
              <a:t>AI Act</a:t>
            </a:r>
            <a:r>
              <a:rPr lang="en-US" sz="2800" b="0" i="0" dirty="0">
                <a:solidFill>
                  <a:srgbClr val="404040"/>
                </a:solidFill>
                <a:effectLst/>
                <a:latin typeface="arial" panose="020B0604020202020204" pitchFamily="34" charset="0"/>
              </a:rPr>
              <a:t> (Regulation (EU) 2024/1689</a:t>
            </a:r>
            <a:endParaRPr lang="en-US" sz="2800" b="1" i="0" dirty="0">
              <a:solidFill>
                <a:srgbClr val="404040"/>
              </a:solidFill>
              <a:effectLst/>
              <a:highlight>
                <a:srgbClr val="FFFFFF"/>
              </a:highlight>
              <a:latin typeface="arial" panose="020B0604020202020204" pitchFamily="34" charset="0"/>
            </a:endParaRPr>
          </a:p>
          <a:p>
            <a:pPr algn="l"/>
            <a:endParaRPr lang="en-US" sz="1600" b="1" i="0" dirty="0">
              <a:solidFill>
                <a:srgbClr val="404040"/>
              </a:solidFill>
              <a:effectLst/>
              <a:highlight>
                <a:srgbClr val="FFFFFF"/>
              </a:highlight>
              <a:latin typeface="arial" panose="020B0604020202020204" pitchFamily="34" charset="0"/>
            </a:endParaRPr>
          </a:p>
          <a:p>
            <a:pPr algn="just"/>
            <a:r>
              <a:rPr lang="en-US" dirty="0">
                <a:solidFill>
                  <a:srgbClr val="404040"/>
                </a:solidFill>
                <a:effectLst/>
              </a:rPr>
              <a:t>The AI Act is the first-ever legal framework on AI, which addresses the risks of AI and positions Europe to play a leading role globally.</a:t>
            </a:r>
          </a:p>
        </p:txBody>
      </p:sp>
    </p:spTree>
    <p:extLst>
      <p:ext uri="{BB962C8B-B14F-4D97-AF65-F5344CB8AC3E}">
        <p14:creationId xmlns:p14="http://schemas.microsoft.com/office/powerpoint/2010/main" val="3538907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64F1C74-E538-FA46-F883-50CE6B9EA71C}"/>
              </a:ext>
            </a:extLst>
          </p:cNvPr>
          <p:cNvSpPr txBox="1"/>
          <p:nvPr/>
        </p:nvSpPr>
        <p:spPr>
          <a:xfrm>
            <a:off x="322604" y="289625"/>
            <a:ext cx="5531265" cy="7171194"/>
          </a:xfrm>
          <a:prstGeom prst="rect">
            <a:avLst/>
          </a:prstGeom>
          <a:noFill/>
        </p:spPr>
        <p:txBody>
          <a:bodyPr wrap="square">
            <a:spAutoFit/>
          </a:bodyPr>
          <a:lstStyle/>
          <a:p>
            <a:pPr algn="just"/>
            <a:r>
              <a:rPr lang="en-US" sz="2000" b="1" i="0" dirty="0">
                <a:solidFill>
                  <a:srgbClr val="1B1B1B"/>
                </a:solidFill>
                <a:effectLst/>
                <a:highlight>
                  <a:srgbClr val="FFFFFF"/>
                </a:highlight>
                <a:latin typeface="+mj-lt"/>
              </a:rPr>
              <a:t>NIST AI RMF Playbook</a:t>
            </a:r>
          </a:p>
          <a:p>
            <a:pPr algn="just"/>
            <a:endParaRPr lang="en-US" sz="2000" b="1" dirty="0">
              <a:solidFill>
                <a:srgbClr val="1B1B1B"/>
              </a:solidFill>
              <a:highlight>
                <a:srgbClr val="FFFFFF"/>
              </a:highlight>
              <a:latin typeface="+mj-lt"/>
            </a:endParaRPr>
          </a:p>
          <a:p>
            <a:pPr algn="just"/>
            <a:r>
              <a:rPr lang="en-US" sz="2000" i="1" dirty="0">
                <a:solidFill>
                  <a:srgbClr val="1B1B1B"/>
                </a:solidFill>
                <a:effectLst/>
                <a:highlight>
                  <a:srgbClr val="FFFFFF"/>
                </a:highlight>
                <a:latin typeface="+mj-lt"/>
              </a:rPr>
              <a:t>https://airc.nist.gov/AI_RMF_Knowledge_Base/Playbook</a:t>
            </a:r>
          </a:p>
          <a:p>
            <a:pPr algn="just"/>
            <a:endParaRPr lang="en-US" sz="2000" b="1" dirty="0">
              <a:solidFill>
                <a:srgbClr val="1B1B1B"/>
              </a:solidFill>
              <a:highlight>
                <a:srgbClr val="FFFFFF"/>
              </a:highlight>
              <a:latin typeface="+mj-lt"/>
            </a:endParaRPr>
          </a:p>
          <a:p>
            <a:pPr algn="just"/>
            <a:r>
              <a:rPr lang="en-US" sz="2000" b="0" i="0" dirty="0">
                <a:solidFill>
                  <a:srgbClr val="1B1B1B"/>
                </a:solidFill>
                <a:effectLst/>
                <a:highlight>
                  <a:srgbClr val="FFFFFF"/>
                </a:highlight>
                <a:latin typeface="+mj-lt"/>
              </a:rPr>
              <a:t>The Playbook provides suggested actions for achieving the outcomes laid out in the </a:t>
            </a:r>
            <a:r>
              <a:rPr lang="en-US" sz="2000" b="0" i="0" u="sng" dirty="0">
                <a:solidFill>
                  <a:srgbClr val="005EA2"/>
                </a:solidFill>
                <a:effectLst/>
                <a:highlight>
                  <a:srgbClr val="FFFFFF"/>
                </a:highlight>
                <a:latin typeface="+mj-lt"/>
                <a:hlinkClick r:id="rId2"/>
              </a:rPr>
              <a:t>AI Risk Management Framework</a:t>
            </a:r>
            <a:r>
              <a:rPr lang="en-US" sz="2000" b="0" i="0" dirty="0">
                <a:solidFill>
                  <a:srgbClr val="1B1B1B"/>
                </a:solidFill>
                <a:effectLst/>
                <a:highlight>
                  <a:srgbClr val="FFFFFF"/>
                </a:highlight>
                <a:latin typeface="+mj-lt"/>
              </a:rPr>
              <a:t> (AI RMF) </a:t>
            </a:r>
            <a:r>
              <a:rPr lang="en-US" sz="2000" b="0" i="0" u="sng" dirty="0">
                <a:solidFill>
                  <a:srgbClr val="005EA2"/>
                </a:solidFill>
                <a:effectLst/>
                <a:highlight>
                  <a:srgbClr val="FFFFFF"/>
                </a:highlight>
                <a:latin typeface="+mj-lt"/>
                <a:hlinkClick r:id="rId3"/>
              </a:rPr>
              <a:t>Core (Tables 1 – 4 in AI RMF 1.0)</a:t>
            </a:r>
            <a:r>
              <a:rPr lang="en-US" sz="2000" b="0" i="0" dirty="0">
                <a:solidFill>
                  <a:srgbClr val="1B1B1B"/>
                </a:solidFill>
                <a:effectLst/>
                <a:highlight>
                  <a:srgbClr val="FFFFFF"/>
                </a:highlight>
                <a:latin typeface="+mj-lt"/>
              </a:rPr>
              <a:t>. Suggestions are aligned to each sub-category within the four AI RMF functions (Govern, Map, Measure, Manage).</a:t>
            </a:r>
          </a:p>
          <a:p>
            <a:pPr algn="just"/>
            <a:endParaRPr lang="en-US" sz="2000" b="0" i="0" dirty="0">
              <a:solidFill>
                <a:srgbClr val="1B1B1B"/>
              </a:solidFill>
              <a:effectLst/>
              <a:highlight>
                <a:srgbClr val="FFFFFF"/>
              </a:highlight>
              <a:latin typeface="+mj-lt"/>
            </a:endParaRPr>
          </a:p>
          <a:p>
            <a:pPr algn="just"/>
            <a:r>
              <a:rPr lang="en-US" sz="2000" b="0" i="0" dirty="0">
                <a:solidFill>
                  <a:srgbClr val="1B1B1B"/>
                </a:solidFill>
                <a:effectLst/>
                <a:highlight>
                  <a:srgbClr val="FFFFFF"/>
                </a:highlight>
                <a:latin typeface="+mj-lt"/>
              </a:rPr>
              <a:t>The Playbook is neither a checklist nor set of steps to be followed in its entirety.</a:t>
            </a:r>
          </a:p>
          <a:p>
            <a:pPr algn="just"/>
            <a:endParaRPr lang="en-US" sz="2000" b="0" i="0" dirty="0">
              <a:solidFill>
                <a:srgbClr val="1B1B1B"/>
              </a:solidFill>
              <a:effectLst/>
              <a:highlight>
                <a:srgbClr val="FFFFFF"/>
              </a:highlight>
              <a:latin typeface="+mj-lt"/>
            </a:endParaRPr>
          </a:p>
          <a:p>
            <a:pPr algn="just"/>
            <a:r>
              <a:rPr lang="en-US" sz="2000" b="0" i="0" dirty="0">
                <a:solidFill>
                  <a:srgbClr val="1B1B1B"/>
                </a:solidFill>
                <a:effectLst/>
                <a:highlight>
                  <a:srgbClr val="FFFFFF"/>
                </a:highlight>
                <a:latin typeface="+mj-lt"/>
              </a:rPr>
              <a:t>Playbook suggestions are voluntary. Organizations may utilize this information by borrowing as many – or as few – suggestions as apply to their industry use case or interests.</a:t>
            </a:r>
          </a:p>
          <a:p>
            <a:pPr algn="just"/>
            <a:endParaRPr lang="en-US" sz="2000" dirty="0">
              <a:solidFill>
                <a:srgbClr val="1B1B1B"/>
              </a:solidFill>
              <a:highlight>
                <a:srgbClr val="FFFFFF"/>
              </a:highlight>
              <a:latin typeface="+mj-lt"/>
            </a:endParaRPr>
          </a:p>
          <a:p>
            <a:pPr algn="just"/>
            <a:endParaRPr lang="en-US" sz="2000" dirty="0">
              <a:solidFill>
                <a:srgbClr val="1B1B1B"/>
              </a:solidFill>
              <a:highlight>
                <a:srgbClr val="FFFFFF"/>
              </a:highlight>
              <a:latin typeface="+mj-lt"/>
            </a:endParaRPr>
          </a:p>
          <a:p>
            <a:pPr algn="just"/>
            <a:endParaRPr lang="en-US" sz="2000" b="0" i="0" dirty="0">
              <a:solidFill>
                <a:srgbClr val="1B1B1B"/>
              </a:solidFill>
              <a:effectLst/>
              <a:highlight>
                <a:srgbClr val="FFFFFF"/>
              </a:highlight>
              <a:latin typeface="+mj-lt"/>
            </a:endParaRPr>
          </a:p>
          <a:p>
            <a:pPr algn="just"/>
            <a:endParaRPr lang="en-US" sz="2000" b="1" i="0" dirty="0">
              <a:solidFill>
                <a:srgbClr val="1B1B1B"/>
              </a:solidFill>
              <a:effectLst/>
              <a:highlight>
                <a:srgbClr val="FFFFFF"/>
              </a:highlight>
              <a:latin typeface="+mj-lt"/>
            </a:endParaRPr>
          </a:p>
        </p:txBody>
      </p:sp>
      <p:pic>
        <p:nvPicPr>
          <p:cNvPr id="14" name="Picture 13">
            <a:extLst>
              <a:ext uri="{FF2B5EF4-FFF2-40B4-BE49-F238E27FC236}">
                <a16:creationId xmlns:a16="http://schemas.microsoft.com/office/drawing/2014/main" id="{D6F55199-212F-8CA0-4A5D-1C09ADB319C4}"/>
              </a:ext>
            </a:extLst>
          </p:cNvPr>
          <p:cNvPicPr>
            <a:picLocks noChangeAspect="1"/>
          </p:cNvPicPr>
          <p:nvPr/>
        </p:nvPicPr>
        <p:blipFill>
          <a:blip r:embed="rId4"/>
          <a:stretch>
            <a:fillRect/>
          </a:stretch>
        </p:blipFill>
        <p:spPr>
          <a:xfrm>
            <a:off x="6096000" y="479488"/>
            <a:ext cx="5861703" cy="563075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4960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CD5A8D9-9E27-9A23-4984-FFF36A40A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102" y="0"/>
            <a:ext cx="6738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0D0B6B-0E4B-E586-FB8A-593F536E03A5}"/>
              </a:ext>
            </a:extLst>
          </p:cNvPr>
          <p:cNvSpPr txBox="1"/>
          <p:nvPr/>
        </p:nvSpPr>
        <p:spPr>
          <a:xfrm>
            <a:off x="134596" y="230737"/>
            <a:ext cx="6097424" cy="1477328"/>
          </a:xfrm>
          <a:prstGeom prst="rect">
            <a:avLst/>
          </a:prstGeom>
          <a:noFill/>
        </p:spPr>
        <p:txBody>
          <a:bodyPr wrap="square">
            <a:spAutoFit/>
          </a:bodyPr>
          <a:lstStyle/>
          <a:p>
            <a:pPr algn="l"/>
            <a:r>
              <a:rPr lang="en-US" b="1" i="0" dirty="0">
                <a:solidFill>
                  <a:srgbClr val="404040"/>
                </a:solidFill>
                <a:effectLst/>
                <a:latin typeface="Helvetica" panose="020B0604020202020204" pitchFamily="34" charset="0"/>
              </a:rPr>
              <a:t>Reference: </a:t>
            </a:r>
          </a:p>
          <a:p>
            <a:pPr algn="l"/>
            <a:r>
              <a:rPr lang="en-US" b="1" i="0" dirty="0">
                <a:solidFill>
                  <a:srgbClr val="404040"/>
                </a:solidFill>
                <a:effectLst/>
                <a:latin typeface="Helvetica" panose="020B0604020202020204" pitchFamily="34" charset="0"/>
              </a:rPr>
              <a:t>Foundations of IT Security and Risk Management (ITSRM)</a:t>
            </a:r>
          </a:p>
          <a:p>
            <a:br>
              <a:rPr lang="en-US" dirty="0"/>
            </a:br>
            <a:endParaRPr lang="en-US" dirty="0"/>
          </a:p>
        </p:txBody>
      </p:sp>
      <p:pic>
        <p:nvPicPr>
          <p:cNvPr id="9" name="Picture 8">
            <a:extLst>
              <a:ext uri="{FF2B5EF4-FFF2-40B4-BE49-F238E27FC236}">
                <a16:creationId xmlns:a16="http://schemas.microsoft.com/office/drawing/2014/main" id="{CA932ED9-0388-0472-81B8-DB9695CE0852}"/>
              </a:ext>
            </a:extLst>
          </p:cNvPr>
          <p:cNvPicPr>
            <a:picLocks noChangeAspect="1"/>
          </p:cNvPicPr>
          <p:nvPr/>
        </p:nvPicPr>
        <p:blipFill>
          <a:blip r:embed="rId3"/>
          <a:stretch>
            <a:fillRect/>
          </a:stretch>
        </p:blipFill>
        <p:spPr>
          <a:xfrm>
            <a:off x="419961" y="1708065"/>
            <a:ext cx="4151356" cy="4427721"/>
          </a:xfrm>
          <a:prstGeom prst="rect">
            <a:avLst/>
          </a:prstGeom>
        </p:spPr>
      </p:pic>
    </p:spTree>
    <p:extLst>
      <p:ext uri="{BB962C8B-B14F-4D97-AF65-F5344CB8AC3E}">
        <p14:creationId xmlns:p14="http://schemas.microsoft.com/office/powerpoint/2010/main" val="733166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06B1D1-62BA-2C7C-348B-CC02EA04F5C0}"/>
              </a:ext>
            </a:extLst>
          </p:cNvPr>
          <p:cNvPicPr>
            <a:picLocks noChangeAspect="1"/>
          </p:cNvPicPr>
          <p:nvPr/>
        </p:nvPicPr>
        <p:blipFill>
          <a:blip r:embed="rId2"/>
          <a:stretch>
            <a:fillRect/>
          </a:stretch>
        </p:blipFill>
        <p:spPr>
          <a:xfrm>
            <a:off x="1431894" y="62982"/>
            <a:ext cx="9328211" cy="6732036"/>
          </a:xfrm>
          <a:prstGeom prst="rect">
            <a:avLst/>
          </a:prstGeom>
        </p:spPr>
      </p:pic>
    </p:spTree>
    <p:extLst>
      <p:ext uri="{BB962C8B-B14F-4D97-AF65-F5344CB8AC3E}">
        <p14:creationId xmlns:p14="http://schemas.microsoft.com/office/powerpoint/2010/main" val="4046231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defining Vulnerability Remediation | Secureworks">
            <a:extLst>
              <a:ext uri="{FF2B5EF4-FFF2-40B4-BE49-F238E27FC236}">
                <a16:creationId xmlns:a16="http://schemas.microsoft.com/office/drawing/2014/main" id="{8B33955B-0DE3-258A-75ED-60E85BDD8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06" y="1022880"/>
            <a:ext cx="11232561" cy="481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91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00C31-0E57-6F1E-D00E-335C232423B9}"/>
              </a:ext>
            </a:extLst>
          </p:cNvPr>
          <p:cNvPicPr>
            <a:picLocks noChangeAspect="1"/>
          </p:cNvPicPr>
          <p:nvPr/>
        </p:nvPicPr>
        <p:blipFill>
          <a:blip r:embed="rId2"/>
          <a:stretch>
            <a:fillRect/>
          </a:stretch>
        </p:blipFill>
        <p:spPr>
          <a:xfrm>
            <a:off x="1273185" y="476040"/>
            <a:ext cx="9645629" cy="5905919"/>
          </a:xfrm>
          <a:prstGeom prst="rect">
            <a:avLst/>
          </a:prstGeom>
        </p:spPr>
      </p:pic>
    </p:spTree>
    <p:extLst>
      <p:ext uri="{BB962C8B-B14F-4D97-AF65-F5344CB8AC3E}">
        <p14:creationId xmlns:p14="http://schemas.microsoft.com/office/powerpoint/2010/main" val="864442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TotalTime>
  <Words>1554</Words>
  <Application>Microsoft Office PowerPoint</Application>
  <PresentationFormat>Widescreen</PresentationFormat>
  <Paragraphs>138</Paragraphs>
  <Slides>55</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Aptos</vt:lpstr>
      <vt:lpstr>Aptos Display</vt:lpstr>
      <vt:lpstr>arial</vt:lpstr>
      <vt:lpstr>arial</vt:lpstr>
      <vt:lpstr>Helvetica</vt:lpstr>
      <vt:lpstr>IBM Plex Sans</vt:lpstr>
      <vt:lpstr>Times New Roman</vt:lpstr>
      <vt:lpstr>Twentieth Century</vt:lpstr>
      <vt:lpstr>var(--artdeco-reset-typography-font-family-sans)</vt:lpstr>
      <vt:lpstr>Office Theme</vt:lpstr>
      <vt:lpstr>PowerPoint Presentation</vt:lpstr>
      <vt:lpstr>Acknowledgement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SimpleRisk – Add-discovery Assets</vt:lpstr>
      <vt:lpstr>SimpleRisk – Edit Assets</vt:lpstr>
      <vt:lpstr>SimpleRisk – Asset Group</vt:lpstr>
      <vt:lpstr>SimpleRisk – Submit Risk</vt:lpstr>
      <vt:lpstr>Risk Formulas</vt:lpstr>
      <vt:lpstr>Risk Catalog (NIST not 27002)</vt:lpstr>
      <vt:lpstr>SimpleRisk - Reports</vt:lpstr>
      <vt:lpstr>PowerPoint Presentation</vt:lpstr>
      <vt:lpstr>SimpleRisk – Auto Assessments</vt:lpstr>
      <vt:lpstr>SimpleRisk – Auto Assessments</vt:lpstr>
      <vt:lpstr>PowerPoint Presentation</vt:lpstr>
      <vt:lpstr>SimpleRisk – Mitigation Plan</vt:lpstr>
      <vt:lpstr>SimpleRisk - Reports</vt:lpstr>
      <vt:lpstr>SimpleRisk - Reports</vt:lpstr>
      <vt:lpstr>Delete Risks</vt:lpstr>
      <vt:lpstr>SimpleRisk – Audit Trail</vt:lpstr>
      <vt:lpstr>SimpleRisk – Status : Close</vt:lpstr>
      <vt:lpstr>SimpleRisk -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Stylianos Karagiannis</dc:creator>
  <cp:lastModifiedBy>Stylianos Karagiannis</cp:lastModifiedBy>
  <cp:revision>117</cp:revision>
  <dcterms:created xsi:type="dcterms:W3CDTF">2024-08-19T07:59:24Z</dcterms:created>
  <dcterms:modified xsi:type="dcterms:W3CDTF">2024-08-22T10:59:33Z</dcterms:modified>
</cp:coreProperties>
</file>